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93" r:id="rId2"/>
    <p:sldId id="312" r:id="rId3"/>
    <p:sldId id="310" r:id="rId4"/>
    <p:sldId id="311" r:id="rId5"/>
    <p:sldId id="313" r:id="rId6"/>
    <p:sldId id="314" r:id="rId7"/>
    <p:sldId id="315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3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4674"/>
  </p:normalViewPr>
  <p:slideViewPr>
    <p:cSldViewPr>
      <p:cViewPr varScale="1">
        <p:scale>
          <a:sx n="100" d="100"/>
          <a:sy n="100" d="100"/>
        </p:scale>
        <p:origin x="60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Maximum Increase under SB2/HB3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_("$"* #,##0.00_);_("$"* \(#,##0.00\);_("$"* "-"??_);_(@_)</c:formatCode>
                <c:ptCount val="7"/>
                <c:pt idx="0">
                  <c:v>3580.541760348071</c:v>
                </c:pt>
                <c:pt idx="1">
                  <c:v>3654.6119320998823</c:v>
                </c:pt>
                <c:pt idx="2">
                  <c:v>3763.2219826225778</c:v>
                </c:pt>
                <c:pt idx="3">
                  <c:v>3875.1508507360472</c:v>
                </c:pt>
                <c:pt idx="4">
                  <c:v>3990.5026317015308</c:v>
                </c:pt>
                <c:pt idx="5">
                  <c:v>4109.3847625305498</c:v>
                </c:pt>
                <c:pt idx="6">
                  <c:v>4231.9081314065706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1D-423A-8E34-AC18A6D144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Historical Average Increase without SB2/HB3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Sheet1!$C$2:$C$8</c:f>
              <c:numCache>
                <c:formatCode>_("$"* #,##0.00_);_("$"* \(#,##0.00\);_("$"* "-"??_);_(@_)</c:formatCode>
                <c:ptCount val="7"/>
                <c:pt idx="0">
                  <c:v>3580.541760348071</c:v>
                </c:pt>
                <c:pt idx="1">
                  <c:v>3792.4027231521209</c:v>
                </c:pt>
                <c:pt idx="2">
                  <c:v>3988.6194832867463</c:v>
                </c:pt>
                <c:pt idx="3">
                  <c:v>4214.2351344630051</c:v>
                </c:pt>
                <c:pt idx="4">
                  <c:v>4452.0792397914711</c:v>
                </c:pt>
                <c:pt idx="5">
                  <c:v>4702.7954884522123</c:v>
                </c:pt>
                <c:pt idx="6">
                  <c:v>4967.0607390318428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1D-423A-8E34-AC18A6D14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196096"/>
        <c:axId val="546196424"/>
      </c:lineChart>
      <c:catAx>
        <c:axId val="5461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196424"/>
        <c:crosses val="autoZero"/>
        <c:auto val="1"/>
        <c:lblAlgn val="ctr"/>
        <c:lblOffset val="100"/>
        <c:noMultiLvlLbl val="0"/>
      </c:catAx>
      <c:valAx>
        <c:axId val="546196424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196096"/>
        <c:crosses val="autoZero"/>
        <c:crossBetween val="between"/>
        <c:majorUnit val="50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Maximum Increase Under SB2/HB3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_("$"* #,##0.00_);_("$"* \(#,##0.00\);_("$"* "-"??_);_(@_)</c:formatCode>
                <c:ptCount val="7"/>
                <c:pt idx="0">
                  <c:v>3580.541760348071</c:v>
                </c:pt>
                <c:pt idx="1">
                  <c:v>3654.6119320998823</c:v>
                </c:pt>
                <c:pt idx="2">
                  <c:v>3763.2219826225778</c:v>
                </c:pt>
                <c:pt idx="3">
                  <c:v>3875.1508507360468</c:v>
                </c:pt>
                <c:pt idx="4">
                  <c:v>3990.5026317015304</c:v>
                </c:pt>
                <c:pt idx="5">
                  <c:v>4109.3847625305489</c:v>
                </c:pt>
                <c:pt idx="6">
                  <c:v>4231.9081314065697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DF-4915-83A5-9F380C1EB2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Historical Average Increase without SB2/HB3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Sheet1!$C$2:$C$8</c:f>
              <c:numCache>
                <c:formatCode>_("$"* #,##0.00_);_("$"* \(#,##0.00\);_("$"* "-"??_);_(@_)</c:formatCode>
                <c:ptCount val="7"/>
                <c:pt idx="0">
                  <c:v>3580.541760348071</c:v>
                </c:pt>
                <c:pt idx="1">
                  <c:v>3792.4027231521209</c:v>
                </c:pt>
                <c:pt idx="2">
                  <c:v>4055.7292236554786</c:v>
                </c:pt>
                <c:pt idx="3">
                  <c:v>4336.8086549580576</c:v>
                </c:pt>
                <c:pt idx="4">
                  <c:v>4636.8125005576185</c:v>
                </c:pt>
                <c:pt idx="5">
                  <c:v>4956.9882988871768</c:v>
                </c:pt>
                <c:pt idx="6">
                  <c:v>5298.6645181424483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DF-4915-83A5-9F380C1EB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050832"/>
        <c:axId val="458053784"/>
      </c:lineChart>
      <c:catAx>
        <c:axId val="45805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053784"/>
        <c:crosses val="autoZero"/>
        <c:auto val="1"/>
        <c:lblAlgn val="ctr"/>
        <c:lblOffset val="100"/>
        <c:noMultiLvlLbl val="0"/>
      </c:catAx>
      <c:valAx>
        <c:axId val="458053784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05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9EF24-C1E3-4D13-9B7B-90679A9CCE2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0F9B0-95D9-4978-9C62-B15FCD05CE41}">
      <dgm:prSet/>
      <dgm:spPr/>
      <dgm:t>
        <a:bodyPr/>
        <a:lstStyle/>
        <a:p>
          <a:pPr rtl="0"/>
          <a:r>
            <a:rPr lang="en-US" dirty="0"/>
            <a:t>Using Comptroller estimates for 2020 and historical averages for 2021-2024, the average home owner is projected to save $735.15 between 2019-2024 </a:t>
          </a:r>
        </a:p>
      </dgm:t>
    </dgm:pt>
    <dgm:pt modelId="{779CD58A-C20F-47F3-8EC3-95C280AF5C53}" type="parTrans" cxnId="{B2E21C15-4119-4AF2-A814-A259EA5921DA}">
      <dgm:prSet/>
      <dgm:spPr/>
      <dgm:t>
        <a:bodyPr/>
        <a:lstStyle/>
        <a:p>
          <a:endParaRPr lang="en-US"/>
        </a:p>
      </dgm:t>
    </dgm:pt>
    <dgm:pt modelId="{60E3CA7E-B56B-4362-AB15-83ECC21E71B3}" type="sibTrans" cxnId="{B2E21C15-4119-4AF2-A814-A259EA5921DA}">
      <dgm:prSet/>
      <dgm:spPr/>
      <dgm:t>
        <a:bodyPr/>
        <a:lstStyle/>
        <a:p>
          <a:endParaRPr lang="en-US"/>
        </a:p>
      </dgm:t>
    </dgm:pt>
    <dgm:pt modelId="{EC92E683-7EB4-439F-9F11-D77F7A8FC08B}" type="pres">
      <dgm:prSet presAssocID="{E3D9EF24-C1E3-4D13-9B7B-90679A9CCE25}" presName="linear" presStyleCnt="0">
        <dgm:presLayoutVars>
          <dgm:animLvl val="lvl"/>
          <dgm:resizeHandles val="exact"/>
        </dgm:presLayoutVars>
      </dgm:prSet>
      <dgm:spPr/>
    </dgm:pt>
    <dgm:pt modelId="{AF2CAE6C-F49E-4487-AF7E-872354115AE1}" type="pres">
      <dgm:prSet presAssocID="{FFA0F9B0-95D9-4978-9C62-B15FCD05CE41}" presName="parentText" presStyleLbl="node1" presStyleIdx="0" presStyleCnt="1" custScaleX="98199" custLinFactNeighborX="917" custLinFactNeighborY="-2370">
        <dgm:presLayoutVars>
          <dgm:chMax val="0"/>
          <dgm:bulletEnabled val="1"/>
        </dgm:presLayoutVars>
      </dgm:prSet>
      <dgm:spPr/>
    </dgm:pt>
  </dgm:ptLst>
  <dgm:cxnLst>
    <dgm:cxn modelId="{B2E21C15-4119-4AF2-A814-A259EA5921DA}" srcId="{E3D9EF24-C1E3-4D13-9B7B-90679A9CCE25}" destId="{FFA0F9B0-95D9-4978-9C62-B15FCD05CE41}" srcOrd="0" destOrd="0" parTransId="{779CD58A-C20F-47F3-8EC3-95C280AF5C53}" sibTransId="{60E3CA7E-B56B-4362-AB15-83ECC21E71B3}"/>
    <dgm:cxn modelId="{D45D1889-20AF-4644-8E56-C0D042228997}" type="presOf" srcId="{E3D9EF24-C1E3-4D13-9B7B-90679A9CCE25}" destId="{EC92E683-7EB4-439F-9F11-D77F7A8FC08B}" srcOrd="0" destOrd="0" presId="urn:microsoft.com/office/officeart/2005/8/layout/vList2"/>
    <dgm:cxn modelId="{2DC61B9D-C2F5-445E-8A97-533D502592B2}" type="presOf" srcId="{FFA0F9B0-95D9-4978-9C62-B15FCD05CE41}" destId="{AF2CAE6C-F49E-4487-AF7E-872354115AE1}" srcOrd="0" destOrd="0" presId="urn:microsoft.com/office/officeart/2005/8/layout/vList2"/>
    <dgm:cxn modelId="{3F5CB73E-C927-4E1F-AF25-3F67D0876854}" type="presParOf" srcId="{EC92E683-7EB4-439F-9F11-D77F7A8FC08B}" destId="{AF2CAE6C-F49E-4487-AF7E-872354115A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9EF24-C1E3-4D13-9B7B-90679A9CCE2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0F9B0-95D9-4978-9C62-B15FCD05CE41}">
      <dgm:prSet/>
      <dgm:spPr/>
      <dgm:t>
        <a:bodyPr/>
        <a:lstStyle/>
        <a:p>
          <a:pPr rtl="0"/>
          <a:r>
            <a:rPr lang="en-US" dirty="0"/>
            <a:t>Using an above average 5.8% growth in 2018 through 2014, the average homeowner is projected to save $1,066.76 between 2019-2024 </a:t>
          </a:r>
        </a:p>
      </dgm:t>
    </dgm:pt>
    <dgm:pt modelId="{779CD58A-C20F-47F3-8EC3-95C280AF5C53}" type="parTrans" cxnId="{B2E21C15-4119-4AF2-A814-A259EA5921DA}">
      <dgm:prSet/>
      <dgm:spPr/>
      <dgm:t>
        <a:bodyPr/>
        <a:lstStyle/>
        <a:p>
          <a:endParaRPr lang="en-US"/>
        </a:p>
      </dgm:t>
    </dgm:pt>
    <dgm:pt modelId="{60E3CA7E-B56B-4362-AB15-83ECC21E71B3}" type="sibTrans" cxnId="{B2E21C15-4119-4AF2-A814-A259EA5921DA}">
      <dgm:prSet/>
      <dgm:spPr/>
      <dgm:t>
        <a:bodyPr/>
        <a:lstStyle/>
        <a:p>
          <a:endParaRPr lang="en-US"/>
        </a:p>
      </dgm:t>
    </dgm:pt>
    <dgm:pt modelId="{EC92E683-7EB4-439F-9F11-D77F7A8FC08B}" type="pres">
      <dgm:prSet presAssocID="{E3D9EF24-C1E3-4D13-9B7B-90679A9CCE25}" presName="linear" presStyleCnt="0">
        <dgm:presLayoutVars>
          <dgm:animLvl val="lvl"/>
          <dgm:resizeHandles val="exact"/>
        </dgm:presLayoutVars>
      </dgm:prSet>
      <dgm:spPr/>
    </dgm:pt>
    <dgm:pt modelId="{AF2CAE6C-F49E-4487-AF7E-872354115AE1}" type="pres">
      <dgm:prSet presAssocID="{FFA0F9B0-95D9-4978-9C62-B15FCD05CE41}" presName="parentText" presStyleLbl="node1" presStyleIdx="0" presStyleCnt="1" custScaleX="98199" custLinFactNeighborX="917" custLinFactNeighborY="-2370">
        <dgm:presLayoutVars>
          <dgm:chMax val="0"/>
          <dgm:bulletEnabled val="1"/>
        </dgm:presLayoutVars>
      </dgm:prSet>
      <dgm:spPr/>
    </dgm:pt>
  </dgm:ptLst>
  <dgm:cxnLst>
    <dgm:cxn modelId="{B2E21C15-4119-4AF2-A814-A259EA5921DA}" srcId="{E3D9EF24-C1E3-4D13-9B7B-90679A9CCE25}" destId="{FFA0F9B0-95D9-4978-9C62-B15FCD05CE41}" srcOrd="0" destOrd="0" parTransId="{779CD58A-C20F-47F3-8EC3-95C280AF5C53}" sibTransId="{60E3CA7E-B56B-4362-AB15-83ECC21E71B3}"/>
    <dgm:cxn modelId="{D45D1889-20AF-4644-8E56-C0D042228997}" type="presOf" srcId="{E3D9EF24-C1E3-4D13-9B7B-90679A9CCE25}" destId="{EC92E683-7EB4-439F-9F11-D77F7A8FC08B}" srcOrd="0" destOrd="0" presId="urn:microsoft.com/office/officeart/2005/8/layout/vList2"/>
    <dgm:cxn modelId="{2DC61B9D-C2F5-445E-8A97-533D502592B2}" type="presOf" srcId="{FFA0F9B0-95D9-4978-9C62-B15FCD05CE41}" destId="{AF2CAE6C-F49E-4487-AF7E-872354115AE1}" srcOrd="0" destOrd="0" presId="urn:microsoft.com/office/officeart/2005/8/layout/vList2"/>
    <dgm:cxn modelId="{3F5CB73E-C927-4E1F-AF25-3F67D0876854}" type="presParOf" srcId="{EC92E683-7EB4-439F-9F11-D77F7A8FC08B}" destId="{AF2CAE6C-F49E-4487-AF7E-872354115A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CAE6C-F49E-4487-AF7E-872354115AE1}">
      <dsp:nvSpPr>
        <dsp:cNvPr id="0" name=""/>
        <dsp:cNvSpPr/>
      </dsp:nvSpPr>
      <dsp:spPr>
        <a:xfrm>
          <a:off x="149587" y="0"/>
          <a:ext cx="8156211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Using Comptroller estimates for 2020 and historical averages for 2021-2024, the average home owner is projected to save $735.15 between 2019-2024 </a:t>
          </a:r>
        </a:p>
      </dsp:txBody>
      <dsp:txXfrm>
        <a:off x="183513" y="33926"/>
        <a:ext cx="8088359" cy="627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CAE6C-F49E-4487-AF7E-872354115AE1}">
      <dsp:nvSpPr>
        <dsp:cNvPr id="0" name=""/>
        <dsp:cNvSpPr/>
      </dsp:nvSpPr>
      <dsp:spPr>
        <a:xfrm>
          <a:off x="149587" y="0"/>
          <a:ext cx="8156211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Using an above average 5.8% growth in 2018 through 2014, the average homeowner is projected to save $1,066.76 between 2019-2024 </a:t>
          </a:r>
        </a:p>
      </dsp:txBody>
      <dsp:txXfrm>
        <a:off x="183513" y="33926"/>
        <a:ext cx="8088359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671127-9A4E-4D17-B876-BBF5B2D766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5E0BC9-0B11-4150-AF2B-11B20255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3E7A3-2120-4C07-8B47-D8E0B0B8CA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9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3E7A3-2120-4C07-8B47-D8E0B0B8CA1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3E7A3-2120-4C07-8B47-D8E0B0B8CA1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6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1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0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5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8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4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6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9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7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758E2E-6544-4A01-99A6-44422124F77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7/19/2019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0DF261-EB10-4F8C-9B10-8859BE58045E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7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chart" Target="../charts/chart2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50" y="955858"/>
            <a:ext cx="7772400" cy="232063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Senate Bill 2</a:t>
            </a:r>
            <a:br>
              <a:rPr lang="en-US" sz="4800" b="1" dirty="0"/>
            </a:br>
            <a:r>
              <a:rPr lang="en-US" sz="4800" dirty="0"/>
              <a:t>Texas Property Tax Reform </a:t>
            </a:r>
            <a:br>
              <a:rPr lang="en-US" sz="4800" dirty="0"/>
            </a:br>
            <a:r>
              <a:rPr lang="en-US" sz="4800" dirty="0"/>
              <a:t>and Transparency Act of 2019</a:t>
            </a:r>
          </a:p>
        </p:txBody>
      </p:sp>
      <p:pic>
        <p:nvPicPr>
          <p:cNvPr id="1027" name="Picture 3" descr="C:\Users\S1055AP\AppData\Local\Microsoft\Windows\Temporary Internet Files\Content.IE5\60ELDPZ6\Texas_State_Flag_patch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" b="100000" l="0" r="100000">
                        <a14:foregroundMark x1="69739" y1="44494" x2="61323" y2="63146"/>
                        <a14:foregroundMark x1="60721" y1="40449" x2="60721" y2="40449"/>
                        <a14:foregroundMark x1="61323" y1="69888" x2="61323" y2="69888"/>
                        <a14:foregroundMark x1="47896" y1="59775" x2="61523" y2="76180"/>
                        <a14:foregroundMark x1="57315" y1="82697" x2="62926" y2="74157"/>
                        <a14:foregroundMark x1="79359" y1="48315" x2="75351" y2="29888"/>
                        <a14:foregroundMark x1="73948" y1="32584" x2="57315" y2="32584"/>
                        <a14:foregroundMark x1="56112" y1="30787" x2="52906" y2="28989"/>
                        <a14:foregroundMark x1="74749" y1="31910" x2="74749" y2="31910"/>
                        <a14:foregroundMark x1="83768" y1="31910" x2="83768" y2="31910"/>
                        <a14:foregroundMark x1="84569" y1="40225" x2="84569" y2="40225"/>
                        <a14:foregroundMark x1="83367" y1="55955" x2="83367" y2="55955"/>
                        <a14:foregroundMark x1="74749" y1="63820" x2="74749" y2="63820"/>
                        <a14:foregroundMark x1="67335" y1="64494" x2="67335" y2="64494"/>
                        <a14:foregroundMark x1="60321" y1="53034" x2="81764" y2="58652"/>
                        <a14:foregroundMark x1="59719" y1="23371" x2="86373" y2="29213"/>
                        <a14:foregroundMark x1="51703" y1="19775" x2="50501" y2="4045"/>
                        <a14:foregroundMark x1="28858" y1="13034" x2="28858" y2="37528"/>
                        <a14:foregroundMark x1="37074" y1="32584" x2="43086" y2="44494"/>
                        <a14:foregroundMark x1="70341" y1="95056" x2="67936" y2="77528"/>
                        <a14:foregroundMark x1="70140" y1="97079" x2="55311" y2="88989"/>
                        <a14:foregroundMark x1="52505" y1="83371" x2="48297" y2="73933"/>
                        <a14:foregroundMark x1="46293" y1="71685" x2="40281" y2="64045"/>
                        <a14:foregroundMark x1="69339" y1="79326" x2="74349" y2="71685"/>
                        <a14:foregroundMark x1="76553" y1="72360" x2="82164" y2="68989"/>
                        <a14:foregroundMark x1="83968" y1="67865" x2="88978" y2="63146"/>
                        <a14:foregroundMark x1="90782" y1="62247" x2="95391" y2="52584"/>
                        <a14:foregroundMark x1="95190" y1="49663" x2="94389" y2="42697"/>
                        <a14:foregroundMark x1="92986" y1="40449" x2="90782" y2="34157"/>
                        <a14:foregroundMark x1="29058" y1="39326" x2="3206" y2="39326"/>
                        <a14:foregroundMark x1="88978" y1="56404" x2="88377" y2="49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74" y="0"/>
            <a:ext cx="7782424" cy="60353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026" name="Picture 2" descr="http://www.oiec.state.tx.us/artwork/statese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0" l="0" r="100000">
                        <a14:foregroundMark x1="12000" y1="19933" x2="12000" y2="19933"/>
                        <a14:foregroundMark x1="79333" y1="11400" x2="79333" y2="11400"/>
                        <a14:foregroundMark x1="85867" y1="83733" x2="85867" y2="83733"/>
                        <a14:foregroundMark x1="34800" y1="96533" x2="34800" y2="96533"/>
                        <a14:foregroundMark x1="3867" y1="66733" x2="3867" y2="66733"/>
                        <a14:foregroundMark x1="47600" y1="40067" x2="47600" y2="40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74" y="4184073"/>
            <a:ext cx="282035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76800" y="38100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3854550" y="3552305"/>
            <a:ext cx="914400" cy="792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" y="38100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" y="39624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4400" y="3948545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2650" y="5922480"/>
            <a:ext cx="34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Estimates provided by </a:t>
            </a:r>
            <a:br>
              <a:rPr lang="en-US" dirty="0"/>
            </a:br>
            <a:r>
              <a:rPr lang="en-US" dirty="0"/>
              <a:t>Senator Paul Bettencourt, SD 7</a:t>
            </a:r>
          </a:p>
        </p:txBody>
      </p:sp>
    </p:spTree>
    <p:extLst>
      <p:ext uri="{BB962C8B-B14F-4D97-AF65-F5344CB8AC3E}">
        <p14:creationId xmlns:p14="http://schemas.microsoft.com/office/powerpoint/2010/main" val="1999583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3D14D-D09B-4A4B-A294-C3CA33ABD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46006-D5B4-2E46-B8DB-A20F9F0DF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83AB2-D7B0-3543-91C5-E7E1BE882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D6594-7C4A-9B4D-A74A-1EB7452C5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5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2CD39-60A2-534A-9A0C-A11E1F2B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2874D-D9E5-A34C-BF15-EDC84E204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7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50130-D1A8-874C-9E72-43AB17459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5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F668EC-E4BF-BF40-A449-A2D1CD6F983E}"/>
              </a:ext>
            </a:extLst>
          </p:cNvPr>
          <p:cNvSpPr txBox="1"/>
          <p:nvPr/>
        </p:nvSpPr>
        <p:spPr>
          <a:xfrm>
            <a:off x="1828800" y="2286000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Question &amp; Answer</a:t>
            </a:r>
          </a:p>
        </p:txBody>
      </p:sp>
    </p:spTree>
    <p:extLst>
      <p:ext uri="{BB962C8B-B14F-4D97-AF65-F5344CB8AC3E}">
        <p14:creationId xmlns:p14="http://schemas.microsoft.com/office/powerpoint/2010/main" val="69936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Major Property Tax Law Changes with SB2/HB3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Autofit/>
          </a:bodyPr>
          <a:lstStyle/>
          <a:p>
            <a:r>
              <a:rPr lang="en-US" sz="1700" dirty="0" err="1"/>
              <a:t>M&amp;O</a:t>
            </a:r>
            <a:r>
              <a:rPr lang="en-US" sz="1700" dirty="0"/>
              <a:t> Property Tax rates to be compressed to 0.93 for tax year 2019.  Estimate 7 to 8 penny tax rate reduction on fall property tax bills. </a:t>
            </a:r>
          </a:p>
          <a:p>
            <a:endParaRPr lang="en-US" sz="1700" dirty="0"/>
          </a:p>
          <a:p>
            <a:r>
              <a:rPr lang="en-US" sz="1700" dirty="0"/>
              <a:t>Cities and Counties over 30,000 in population have a rollback rate reduction from 8% to 3.5% in 2020. This is the first reduction of rollback rates in 38 years.</a:t>
            </a:r>
          </a:p>
          <a:p>
            <a:endParaRPr lang="en-US" sz="1700" dirty="0"/>
          </a:p>
          <a:p>
            <a:r>
              <a:rPr lang="en-US" sz="1700" dirty="0"/>
              <a:t>School </a:t>
            </a:r>
            <a:r>
              <a:rPr lang="en-US" sz="1700" dirty="0" err="1"/>
              <a:t>M&amp;O</a:t>
            </a:r>
            <a:r>
              <a:rPr lang="en-US" sz="1700" dirty="0"/>
              <a:t> property tax levy cap of 2.5% for individual school districts starting in 2020.  Restructuring of local property tax revenues to be replaced by state revenues district by district basis.</a:t>
            </a:r>
          </a:p>
          <a:p>
            <a:endParaRPr lang="en-US" sz="1700" dirty="0"/>
          </a:p>
          <a:p>
            <a:r>
              <a:rPr lang="en-US" sz="1700" dirty="0"/>
              <a:t>Thus, up to 8 pennies of a tax rate cut in 2019 before the 3.5% and 2.5% limits take effect in 2020. Estimate on a median valued home of $187,392 in 2019 would be a </a:t>
            </a:r>
            <a:r>
              <a:rPr lang="en-US" sz="1700" u="sng" dirty="0"/>
              <a:t>saving of $735 to $1066 by 2024</a:t>
            </a:r>
            <a:r>
              <a:rPr lang="en-US" sz="1700" dirty="0"/>
              <a:t>. (see chart)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000" y="6200427"/>
            <a:ext cx="3286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Estimates provided by Senator Paul Bettencourt, SD 7</a:t>
            </a:r>
            <a:b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</a:b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ou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rc</a:t>
            </a:r>
            <a:r>
              <a:rPr lang="en-US" sz="1050" i="1" spc="40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-10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: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20" dirty="0">
                <a:solidFill>
                  <a:prstClr val="white"/>
                </a:solidFill>
                <a:latin typeface="Cambria"/>
                <a:cs typeface="Cambria"/>
              </a:rPr>
              <a:t>xa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C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o</a:t>
            </a:r>
            <a:r>
              <a:rPr lang="en-US" sz="1050" i="1" spc="50" dirty="0">
                <a:solidFill>
                  <a:prstClr val="white"/>
                </a:solidFill>
                <a:latin typeface="Cambria"/>
                <a:cs typeface="Cambria"/>
              </a:rPr>
              <a:t>m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p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ro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ll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r 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o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f</a:t>
            </a:r>
            <a:r>
              <a:rPr lang="en-US" sz="1050" i="1" spc="30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20" dirty="0">
                <a:solidFill>
                  <a:prstClr val="white"/>
                </a:solidFill>
                <a:latin typeface="Cambria"/>
                <a:cs typeface="Cambria"/>
              </a:rPr>
              <a:t>P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u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b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l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i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c</a:t>
            </a:r>
            <a:r>
              <a:rPr lang="en-US" sz="1050" i="1" spc="3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A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cco</a:t>
            </a:r>
            <a:r>
              <a:rPr lang="en-US" sz="1050" i="1" spc="40" dirty="0">
                <a:solidFill>
                  <a:prstClr val="white"/>
                </a:solidFill>
                <a:latin typeface="Cambria"/>
                <a:cs typeface="Cambria"/>
              </a:rPr>
              <a:t>u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n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35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endParaRPr lang="en-US" sz="1050" dirty="0">
              <a:solidFill>
                <a:prstClr val="white"/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00" y="6524581"/>
            <a:ext cx="6105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Projections based historical trends and school district homestead values for an average home in Texas. </a:t>
            </a:r>
          </a:p>
        </p:txBody>
      </p:sp>
    </p:spTree>
    <p:extLst>
      <p:ext uri="{BB962C8B-B14F-4D97-AF65-F5344CB8AC3E}">
        <p14:creationId xmlns:p14="http://schemas.microsoft.com/office/powerpoint/2010/main" val="275025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20" y="152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Property Tax Bill Savings on a Median Valued Home in Texas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43000" y="6200427"/>
            <a:ext cx="3286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Estimates provided by Senator Paul Bettencourt, SD 7</a:t>
            </a:r>
            <a:b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</a:b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ou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rc</a:t>
            </a:r>
            <a:r>
              <a:rPr lang="en-US" sz="1050" i="1" spc="40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-10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: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20" dirty="0">
                <a:solidFill>
                  <a:prstClr val="white"/>
                </a:solidFill>
                <a:latin typeface="Cambria"/>
                <a:cs typeface="Cambria"/>
              </a:rPr>
              <a:t>xa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C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o</a:t>
            </a:r>
            <a:r>
              <a:rPr lang="en-US" sz="1050" i="1" spc="50" dirty="0">
                <a:solidFill>
                  <a:prstClr val="white"/>
                </a:solidFill>
                <a:latin typeface="Cambria"/>
                <a:cs typeface="Cambria"/>
              </a:rPr>
              <a:t>m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p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ro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ll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r 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o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f</a:t>
            </a:r>
            <a:r>
              <a:rPr lang="en-US" sz="1050" i="1" spc="30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20" dirty="0">
                <a:solidFill>
                  <a:prstClr val="white"/>
                </a:solidFill>
                <a:latin typeface="Cambria"/>
                <a:cs typeface="Cambria"/>
              </a:rPr>
              <a:t>P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u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b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l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i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c</a:t>
            </a:r>
            <a:r>
              <a:rPr lang="en-US" sz="1050" i="1" spc="3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A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cco</a:t>
            </a:r>
            <a:r>
              <a:rPr lang="en-US" sz="1050" i="1" spc="40" dirty="0">
                <a:solidFill>
                  <a:prstClr val="white"/>
                </a:solidFill>
                <a:latin typeface="Cambria"/>
                <a:cs typeface="Cambria"/>
              </a:rPr>
              <a:t>u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n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35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endParaRPr lang="en-US" sz="1050" dirty="0">
              <a:solidFill>
                <a:prstClr val="white"/>
              </a:solidFill>
              <a:latin typeface="Cambria"/>
              <a:cs typeface="Cambria"/>
            </a:endParaRPr>
          </a:p>
        </p:txBody>
      </p:sp>
      <p:graphicFrame>
        <p:nvGraphicFramePr>
          <p:cNvPr id="133" name="Diagram 132"/>
          <p:cNvGraphicFramePr/>
          <p:nvPr>
            <p:extLst>
              <p:ext uri="{D42A27DB-BD31-4B8C-83A1-F6EECF244321}">
                <p14:modId xmlns:p14="http://schemas.microsoft.com/office/powerpoint/2010/main" val="1107888715"/>
              </p:ext>
            </p:extLst>
          </p:nvPr>
        </p:nvGraphicFramePr>
        <p:xfrm>
          <a:off x="381001" y="1295400"/>
          <a:ext cx="83057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4767274"/>
              </p:ext>
            </p:extLst>
          </p:nvPr>
        </p:nvGraphicFramePr>
        <p:xfrm>
          <a:off x="609600" y="2080359"/>
          <a:ext cx="8001000" cy="421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Rectangle 8"/>
          <p:cNvSpPr/>
          <p:nvPr/>
        </p:nvSpPr>
        <p:spPr>
          <a:xfrm>
            <a:off x="143000" y="6524581"/>
            <a:ext cx="6105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Projections based historical trends and school district homestead values for an average home in Texas. </a:t>
            </a:r>
          </a:p>
        </p:txBody>
      </p:sp>
    </p:spTree>
    <p:extLst>
      <p:ext uri="{BB962C8B-B14F-4D97-AF65-F5344CB8AC3E}">
        <p14:creationId xmlns:p14="http://schemas.microsoft.com/office/powerpoint/2010/main" val="419633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20" y="152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Tax Bill Savings Estimates for a Median Valued Home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000" y="6524581"/>
            <a:ext cx="6105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Projections based historical trends and school district homestead values for average home in Texas.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67399887"/>
              </p:ext>
            </p:extLst>
          </p:nvPr>
        </p:nvGraphicFramePr>
        <p:xfrm>
          <a:off x="609600" y="20574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52895243"/>
              </p:ext>
            </p:extLst>
          </p:nvPr>
        </p:nvGraphicFramePr>
        <p:xfrm>
          <a:off x="381001" y="1295400"/>
          <a:ext cx="83057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143000" y="6204779"/>
            <a:ext cx="3286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Estimates provided by Senator Paul Bettencourt, SD 7</a:t>
            </a:r>
            <a:b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</a:b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ou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rc</a:t>
            </a:r>
            <a:r>
              <a:rPr lang="en-US" sz="1050" i="1" spc="40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-10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: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20" dirty="0">
                <a:solidFill>
                  <a:prstClr val="white"/>
                </a:solidFill>
                <a:latin typeface="Cambria"/>
                <a:cs typeface="Cambria"/>
              </a:rPr>
              <a:t>xa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C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o</a:t>
            </a:r>
            <a:r>
              <a:rPr lang="en-US" sz="1050" i="1" spc="50" dirty="0">
                <a:solidFill>
                  <a:prstClr val="white"/>
                </a:solidFill>
                <a:latin typeface="Cambria"/>
                <a:cs typeface="Cambria"/>
              </a:rPr>
              <a:t>m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p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ro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ll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e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r 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o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f</a:t>
            </a:r>
            <a:r>
              <a:rPr lang="en-US" sz="1050" i="1" spc="30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20" dirty="0">
                <a:solidFill>
                  <a:prstClr val="white"/>
                </a:solidFill>
                <a:latin typeface="Cambria"/>
                <a:cs typeface="Cambria"/>
              </a:rPr>
              <a:t>P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u</a:t>
            </a:r>
            <a:r>
              <a:rPr lang="en-US" sz="1050" i="1" spc="25" dirty="0">
                <a:solidFill>
                  <a:prstClr val="white"/>
                </a:solidFill>
                <a:latin typeface="Cambria"/>
                <a:cs typeface="Cambria"/>
              </a:rPr>
              <a:t>b</a:t>
            </a:r>
            <a:r>
              <a:rPr lang="en-US" sz="1050" i="1" spc="5" dirty="0">
                <a:solidFill>
                  <a:prstClr val="white"/>
                </a:solidFill>
                <a:latin typeface="Cambria"/>
                <a:cs typeface="Cambria"/>
              </a:rPr>
              <a:t>l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i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c</a:t>
            </a:r>
            <a:r>
              <a:rPr lang="en-US" sz="1050" i="1" spc="35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sz="1050" i="1" spc="10" dirty="0">
                <a:solidFill>
                  <a:prstClr val="white"/>
                </a:solidFill>
                <a:latin typeface="Cambria"/>
                <a:cs typeface="Cambria"/>
              </a:rPr>
              <a:t>A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cco</a:t>
            </a:r>
            <a:r>
              <a:rPr lang="en-US" sz="1050" i="1" spc="40" dirty="0">
                <a:solidFill>
                  <a:prstClr val="white"/>
                </a:solidFill>
                <a:latin typeface="Cambria"/>
                <a:cs typeface="Cambria"/>
              </a:rPr>
              <a:t>u</a:t>
            </a:r>
            <a:r>
              <a:rPr lang="en-US" sz="1050" i="1" spc="15" dirty="0">
                <a:solidFill>
                  <a:prstClr val="white"/>
                </a:solidFill>
                <a:latin typeface="Cambria"/>
                <a:cs typeface="Cambria"/>
              </a:rPr>
              <a:t>n</a:t>
            </a:r>
            <a:r>
              <a:rPr lang="en-US" sz="1050" i="1" dirty="0">
                <a:solidFill>
                  <a:prstClr val="white"/>
                </a:solidFill>
                <a:latin typeface="Cambria"/>
                <a:cs typeface="Cambria"/>
              </a:rPr>
              <a:t>t</a:t>
            </a:r>
            <a:r>
              <a:rPr lang="en-US" sz="1050" i="1" spc="35" dirty="0">
                <a:solidFill>
                  <a:prstClr val="white"/>
                </a:solidFill>
                <a:latin typeface="Cambria"/>
                <a:cs typeface="Cambria"/>
              </a:rPr>
              <a:t>s</a:t>
            </a:r>
            <a:endParaRPr lang="en-US" sz="1050" dirty="0">
              <a:solidFill>
                <a:prstClr val="whit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040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5EDAC-25D8-2A44-8FE5-3067D67E2374}"/>
              </a:ext>
            </a:extLst>
          </p:cNvPr>
          <p:cNvSpPr txBox="1"/>
          <p:nvPr/>
        </p:nvSpPr>
        <p:spPr>
          <a:xfrm>
            <a:off x="1371600" y="1981200"/>
            <a:ext cx="7391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What will be different under Senate Bill 2?</a:t>
            </a:r>
          </a:p>
        </p:txBody>
      </p:sp>
    </p:spTree>
    <p:extLst>
      <p:ext uri="{BB962C8B-B14F-4D97-AF65-F5344CB8AC3E}">
        <p14:creationId xmlns:p14="http://schemas.microsoft.com/office/powerpoint/2010/main" val="421136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955CA-C693-C64F-A7B6-EA5B0AB9D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4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025E8-707B-1148-A0BD-CB48F3430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D10DF-BAD7-F240-8DF2-59335ECB7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0F845-552B-8644-8D89-7A3908F3D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3586"/>
      </p:ext>
    </p:extLst>
  </p:cSld>
  <p:clrMapOvr>
    <a:masterClrMapping/>
  </p:clrMapOvr>
</p:sld>
</file>

<file path=ppt/theme/theme1.xml><?xml version="1.0" encoding="utf-8"?>
<a:theme xmlns:a="http://schemas.openxmlformats.org/drawingml/2006/main" name="4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</TotalTime>
  <Words>325</Words>
  <Application>Microsoft Office PowerPoint</Application>
  <PresentationFormat>On-screen Show (4:3)</PresentationFormat>
  <Paragraphs>25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Franklin Gothic Book</vt:lpstr>
      <vt:lpstr>Wingdings 2</vt:lpstr>
      <vt:lpstr>4_Technic</vt:lpstr>
      <vt:lpstr>Senate Bill 2 Texas Property Tax Reform  and Transparency Act of 2019</vt:lpstr>
      <vt:lpstr>Major Property Tax Law Changes with SB2/HB3 </vt:lpstr>
      <vt:lpstr>Estimated Property Tax Bill Savings on a Median Valued Home in Texas</vt:lpstr>
      <vt:lpstr>Property Tax Bill Savings Estimates for a Median Valued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Legislative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Jaggars</dc:creator>
  <cp:lastModifiedBy>Absolutely Not</cp:lastModifiedBy>
  <cp:revision>326</cp:revision>
  <cp:lastPrinted>2019-07-03T20:04:01Z</cp:lastPrinted>
  <dcterms:created xsi:type="dcterms:W3CDTF">2016-04-15T14:37:55Z</dcterms:created>
  <dcterms:modified xsi:type="dcterms:W3CDTF">2019-07-19T14:48:26Z</dcterms:modified>
</cp:coreProperties>
</file>