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4"/>
  </p:sldMasterIdLst>
  <p:notesMasterIdLst>
    <p:notesMasterId r:id="rId30"/>
  </p:notesMasterIdLst>
  <p:handoutMasterIdLst>
    <p:handoutMasterId r:id="rId31"/>
  </p:handoutMasterIdLst>
  <p:sldIdLst>
    <p:sldId id="299" r:id="rId5"/>
    <p:sldId id="528" r:id="rId6"/>
    <p:sldId id="529" r:id="rId7"/>
    <p:sldId id="530" r:id="rId8"/>
    <p:sldId id="457" r:id="rId9"/>
    <p:sldId id="525" r:id="rId10"/>
    <p:sldId id="522" r:id="rId11"/>
    <p:sldId id="526" r:id="rId12"/>
    <p:sldId id="527" r:id="rId13"/>
    <p:sldId id="535" r:id="rId14"/>
    <p:sldId id="536" r:id="rId15"/>
    <p:sldId id="467" r:id="rId16"/>
    <p:sldId id="468" r:id="rId17"/>
    <p:sldId id="473" r:id="rId18"/>
    <p:sldId id="520" r:id="rId19"/>
    <p:sldId id="521" r:id="rId20"/>
    <p:sldId id="534" r:id="rId21"/>
    <p:sldId id="513" r:id="rId22"/>
    <p:sldId id="514" r:id="rId23"/>
    <p:sldId id="516" r:id="rId24"/>
    <p:sldId id="517" r:id="rId25"/>
    <p:sldId id="515" r:id="rId26"/>
    <p:sldId id="531" r:id="rId27"/>
    <p:sldId id="532" r:id="rId28"/>
    <p:sldId id="533" r:id="rId2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C1A2D"/>
    <a:srgbClr val="FA8699"/>
    <a:srgbClr val="1B1E7A"/>
    <a:srgbClr val="D78F8D"/>
    <a:srgbClr val="4383D1"/>
    <a:srgbClr val="AF423F"/>
    <a:srgbClr val="191C6F"/>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76" autoAdjust="0"/>
    <p:restoredTop sz="87260" autoAdjust="0"/>
  </p:normalViewPr>
  <p:slideViewPr>
    <p:cSldViewPr>
      <p:cViewPr varScale="1">
        <p:scale>
          <a:sx n="111" d="100"/>
          <a:sy n="111" d="100"/>
        </p:scale>
        <p:origin x="117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6" d="100"/>
          <a:sy n="126" d="100"/>
        </p:scale>
        <p:origin x="7512" y="1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CB Estimates, linear projections</c:v>
                </c:pt>
              </c:strCache>
            </c:strRef>
          </c:tx>
          <c:spPr>
            <a:solidFill>
              <a:schemeClr val="accent1"/>
            </a:solidFill>
            <a:ln>
              <a:noFill/>
            </a:ln>
            <a:effectLst/>
          </c:spPr>
          <c:invertIfNegative val="0"/>
          <c:dPt>
            <c:idx val="9"/>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1-DE22-45AD-A9FE-C480E0DCBD45}"/>
              </c:ext>
            </c:extLst>
          </c:dPt>
          <c:dPt>
            <c:idx val="10"/>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3-DE22-45AD-A9FE-C480E0DCBD45}"/>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22-45AD-A9FE-C480E0DCBD45}"/>
                </c:ext>
              </c:extLst>
            </c:dLbl>
            <c:dLbl>
              <c:idx val="10"/>
              <c:layout>
                <c:manualLayout>
                  <c:x val="-3.0268378614835306E-2"/>
                  <c:y val="-1.4981748792633065E-2"/>
                </c:manualLayout>
              </c:layout>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22-45AD-A9FE-C480E0DCBD4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#,##0</c:formatCode>
                <c:ptCount val="11"/>
                <c:pt idx="0">
                  <c:v>25145561</c:v>
                </c:pt>
                <c:pt idx="1">
                  <c:v>25646227</c:v>
                </c:pt>
                <c:pt idx="2">
                  <c:v>26089620</c:v>
                </c:pt>
                <c:pt idx="3">
                  <c:v>26489464</c:v>
                </c:pt>
                <c:pt idx="4">
                  <c:v>26977142</c:v>
                </c:pt>
                <c:pt idx="5">
                  <c:v>27486814</c:v>
                </c:pt>
                <c:pt idx="6">
                  <c:v>27937492</c:v>
                </c:pt>
                <c:pt idx="7">
                  <c:v>28322717</c:v>
                </c:pt>
                <c:pt idx="8">
                  <c:v>28701845</c:v>
                </c:pt>
                <c:pt idx="9">
                  <c:v>29158577.21844909</c:v>
                </c:pt>
                <c:pt idx="10">
                  <c:v>29607672.780146383</c:v>
                </c:pt>
              </c:numCache>
            </c:numRef>
          </c:val>
          <c:extLst>
            <c:ext xmlns:c16="http://schemas.microsoft.com/office/drawing/2014/chart" uri="{C3380CC4-5D6E-409C-BE32-E72D297353CC}">
              <c16:uniqueId val="{00000005-DE22-45AD-A9FE-C480E0DCBD45}"/>
            </c:ext>
          </c:extLst>
        </c:ser>
        <c:ser>
          <c:idx val="1"/>
          <c:order val="1"/>
          <c:tx>
            <c:strRef>
              <c:f>Sheet1!$C$1</c:f>
              <c:strCache>
                <c:ptCount val="1"/>
                <c:pt idx="0">
                  <c:v>TDC Projections</c:v>
                </c:pt>
              </c:strCache>
            </c:strRef>
          </c:tx>
          <c:spPr>
            <a:solidFill>
              <a:schemeClr val="accent1">
                <a:lumMod val="50000"/>
              </a:schemeClr>
            </a:solidFill>
            <a:ln>
              <a:noFill/>
            </a:ln>
            <a:effectLst/>
          </c:spPr>
          <c:invertIfNegative val="0"/>
          <c:dLbls>
            <c:dLbl>
              <c:idx val="10"/>
              <c:layout>
                <c:manualLayout>
                  <c:x val="1.4585845688206791E-3"/>
                  <c:y val="-5.03799788811286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22-45AD-A9FE-C480E0DCBD4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Sheet1!$C$2:$C$12</c:f>
              <c:numCache>
                <c:formatCode>#,##0</c:formatCode>
                <c:ptCount val="11"/>
                <c:pt idx="0">
                  <c:v>25145561</c:v>
                </c:pt>
                <c:pt idx="1">
                  <c:v>25567291</c:v>
                </c:pt>
                <c:pt idx="2">
                  <c:v>25996722</c:v>
                </c:pt>
                <c:pt idx="3">
                  <c:v>26433242</c:v>
                </c:pt>
                <c:pt idx="4">
                  <c:v>26876429</c:v>
                </c:pt>
                <c:pt idx="5">
                  <c:v>27326193</c:v>
                </c:pt>
                <c:pt idx="6">
                  <c:v>27782691</c:v>
                </c:pt>
                <c:pt idx="7">
                  <c:v>28245982</c:v>
                </c:pt>
                <c:pt idx="8">
                  <c:v>28716123</c:v>
                </c:pt>
                <c:pt idx="9">
                  <c:v>29193268</c:v>
                </c:pt>
                <c:pt idx="10">
                  <c:v>29677668</c:v>
                </c:pt>
              </c:numCache>
            </c:numRef>
          </c:val>
          <c:extLst>
            <c:ext xmlns:c16="http://schemas.microsoft.com/office/drawing/2014/chart" uri="{C3380CC4-5D6E-409C-BE32-E72D297353CC}">
              <c16:uniqueId val="{00000007-DE22-45AD-A9FE-C480E0DCBD45}"/>
            </c:ext>
          </c:extLst>
        </c:ser>
        <c:dLbls>
          <c:showLegendKey val="0"/>
          <c:showVal val="0"/>
          <c:showCatName val="0"/>
          <c:showSerName val="0"/>
          <c:showPercent val="0"/>
          <c:showBubbleSize val="0"/>
        </c:dLbls>
        <c:gapWidth val="219"/>
        <c:axId val="230727096"/>
        <c:axId val="230727424"/>
      </c:barChart>
      <c:catAx>
        <c:axId val="230727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0727424"/>
        <c:crossesAt val="0"/>
        <c:auto val="1"/>
        <c:lblAlgn val="ctr"/>
        <c:lblOffset val="100"/>
        <c:noMultiLvlLbl val="0"/>
      </c:catAx>
      <c:valAx>
        <c:axId val="2307274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0727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F490-4358-839D-6CC4AD3F3DF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737-43FE-9592-A41D142D3B9E}"/>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90-4358-839D-6CC4AD3F3DF8}"/>
              </c:ext>
            </c:extLst>
          </c:dPt>
          <c:dLbls>
            <c:dLbl>
              <c:idx val="0"/>
              <c:layout>
                <c:manualLayout>
                  <c:x val="-0.23298386603051471"/>
                  <c:y val="-4.19091318527775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490-4358-839D-6CC4AD3F3DF8}"/>
                </c:ext>
              </c:extLst>
            </c:dLbl>
            <c:dLbl>
              <c:idx val="2"/>
              <c:layout>
                <c:manualLayout>
                  <c:x val="0.22718171527362285"/>
                  <c:y val="0.24279262091548018"/>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027148982440613"/>
                      <c:h val="0.23377468792481226"/>
                    </c:manualLayout>
                  </c15:layout>
                </c:ext>
                <c:ext xmlns:c16="http://schemas.microsoft.com/office/drawing/2014/chart" uri="{C3380CC4-5D6E-409C-BE32-E72D297353CC}">
                  <c16:uniqueId val="{00000001-F490-4358-839D-6CC4AD3F3D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Natural Increase</c:v>
                </c:pt>
                <c:pt idx="1">
                  <c:v>Domestic Migration</c:v>
                </c:pt>
                <c:pt idx="2">
                  <c:v>International Migration</c:v>
                </c:pt>
              </c:strCache>
            </c:strRef>
          </c:cat>
          <c:val>
            <c:numRef>
              <c:f>Sheet1!$B$2:$B$4</c:f>
              <c:numCache>
                <c:formatCode>General</c:formatCode>
                <c:ptCount val="3"/>
                <c:pt idx="0">
                  <c:v>524</c:v>
                </c:pt>
                <c:pt idx="1">
                  <c:v>227</c:v>
                </c:pt>
                <c:pt idx="2">
                  <c:v>288</c:v>
                </c:pt>
              </c:numCache>
            </c:numRef>
          </c:val>
          <c:extLst>
            <c:ext xmlns:c16="http://schemas.microsoft.com/office/drawing/2014/chart" uri="{C3380CC4-5D6E-409C-BE32-E72D297353CC}">
              <c16:uniqueId val="{00000000-F490-4358-839D-6CC4AD3F3DF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c:v>
                </c:pt>
              </c:strCache>
            </c:strRef>
          </c:tx>
          <c:spPr>
            <a:solidFill>
              <a:schemeClr val="accent1"/>
            </a:solidFill>
            <a:ln>
              <a:noFill/>
            </a:ln>
            <a:effectLst/>
          </c:spPr>
          <c:invertIfNegative val="0"/>
          <c:dLbls>
            <c:dLbl>
              <c:idx val="1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4F81BD"/>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07A-4B2E-87C6-B32168F39F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4F81B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Florida</c:v>
                </c:pt>
                <c:pt idx="1">
                  <c:v>Colorado</c:v>
                </c:pt>
                <c:pt idx="2">
                  <c:v>Georgia</c:v>
                </c:pt>
                <c:pt idx="3">
                  <c:v>Washington</c:v>
                </c:pt>
                <c:pt idx="4">
                  <c:v>Oregon</c:v>
                </c:pt>
                <c:pt idx="5">
                  <c:v>Kansas</c:v>
                </c:pt>
                <c:pt idx="6">
                  <c:v>Pennsylvania</c:v>
                </c:pt>
                <c:pt idx="7">
                  <c:v>New Jersey</c:v>
                </c:pt>
                <c:pt idx="8">
                  <c:v>Virginia</c:v>
                </c:pt>
                <c:pt idx="9">
                  <c:v>Louisiana</c:v>
                </c:pt>
                <c:pt idx="10">
                  <c:v>New York</c:v>
                </c:pt>
                <c:pt idx="11">
                  <c:v>Illinois</c:v>
                </c:pt>
                <c:pt idx="12">
                  <c:v>California</c:v>
                </c:pt>
              </c:strCache>
            </c:strRef>
          </c:cat>
          <c:val>
            <c:numRef>
              <c:f>Sheet1!$B$2:$B$14</c:f>
              <c:numCache>
                <c:formatCode>0.0%</c:formatCode>
                <c:ptCount val="13"/>
                <c:pt idx="0">
                  <c:v>-0.18559712595710709</c:v>
                </c:pt>
                <c:pt idx="1">
                  <c:v>-5.1475124287839749E-2</c:v>
                </c:pt>
                <c:pt idx="2">
                  <c:v>-4.5795986500707625E-2</c:v>
                </c:pt>
                <c:pt idx="3">
                  <c:v>-4.3074354973328011E-2</c:v>
                </c:pt>
                <c:pt idx="4">
                  <c:v>-2.6962296331240702E-2</c:v>
                </c:pt>
                <c:pt idx="5">
                  <c:v>4.8662771709547484E-2</c:v>
                </c:pt>
                <c:pt idx="6">
                  <c:v>5.0078020103784884E-2</c:v>
                </c:pt>
                <c:pt idx="7">
                  <c:v>7.3447762818884488E-2</c:v>
                </c:pt>
                <c:pt idx="8">
                  <c:v>8.1286061617737784E-2</c:v>
                </c:pt>
                <c:pt idx="9">
                  <c:v>0.11430852414994375</c:v>
                </c:pt>
                <c:pt idx="10">
                  <c:v>0.13894836157782051</c:v>
                </c:pt>
                <c:pt idx="11">
                  <c:v>0.17093660412962225</c:v>
                </c:pt>
                <c:pt idx="12">
                  <c:v>0.31155423304423557</c:v>
                </c:pt>
              </c:numCache>
            </c:numRef>
          </c:val>
          <c:extLst>
            <c:ext xmlns:c16="http://schemas.microsoft.com/office/drawing/2014/chart" uri="{C3380CC4-5D6E-409C-BE32-E72D297353CC}">
              <c16:uniqueId val="{00000000-7EFB-4FCA-AB68-8DC7E62FC12F}"/>
            </c:ext>
          </c:extLst>
        </c:ser>
        <c:dLbls>
          <c:showLegendKey val="0"/>
          <c:showVal val="0"/>
          <c:showCatName val="0"/>
          <c:showSerName val="0"/>
          <c:showPercent val="0"/>
          <c:showBubbleSize val="0"/>
        </c:dLbls>
        <c:gapWidth val="219"/>
        <c:overlap val="-27"/>
        <c:axId val="837150696"/>
        <c:axId val="837145776"/>
      </c:barChart>
      <c:catAx>
        <c:axId val="837150696"/>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4F81BD"/>
                </a:solidFill>
                <a:latin typeface="+mn-lt"/>
                <a:ea typeface="+mn-ea"/>
                <a:cs typeface="+mn-cs"/>
              </a:defRPr>
            </a:pPr>
            <a:endParaRPr lang="en-US"/>
          </a:p>
        </c:txPr>
        <c:crossAx val="837145776"/>
        <c:crosses val="autoZero"/>
        <c:auto val="1"/>
        <c:lblAlgn val="ctr"/>
        <c:lblOffset val="200"/>
        <c:noMultiLvlLbl val="0"/>
      </c:catAx>
      <c:valAx>
        <c:axId val="837145776"/>
        <c:scaling>
          <c:orientation val="minMax"/>
          <c:max val="0.35000000000000003"/>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7150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2E55-459B-9FDE-C6389FA45675}"/>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2E55-459B-9FDE-C6389FA45675}"/>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2E55-459B-9FDE-C6389FA45675}"/>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2E55-459B-9FDE-C6389FA45675}"/>
            </c:ext>
          </c:extLst>
        </c:ser>
        <c:dLbls>
          <c:showLegendKey val="0"/>
          <c:showVal val="0"/>
          <c:showCatName val="0"/>
          <c:showSerName val="0"/>
          <c:showPercent val="0"/>
          <c:showBubbleSize val="0"/>
        </c:dLbls>
        <c:gapWidth val="50"/>
        <c:overlap val="100"/>
        <c:axId val="1512721304"/>
        <c:axId val="1512719736"/>
      </c:barChart>
      <c:catAx>
        <c:axId val="151272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2719736"/>
        <c:crosses val="autoZero"/>
        <c:auto val="1"/>
        <c:lblAlgn val="ctr"/>
        <c:lblOffset val="100"/>
        <c:noMultiLvlLbl val="0"/>
      </c:catAx>
      <c:valAx>
        <c:axId val="1512719736"/>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512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2000718663055053"/>
          <c:y val="0.82277835916552622"/>
        </c:manualLayout>
      </c:layout>
      <c:overlay val="0"/>
      <c:spPr>
        <a:noFill/>
        <a:ln>
          <a:noFill/>
        </a:ln>
        <a:effectLst/>
      </c:spPr>
      <c:txPr>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69741389578079"/>
          <c:y val="0.12163526140775649"/>
          <c:w val="0.55460517220843852"/>
          <c:h val="0.6819212835390207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53-4943-8539-09CBBCF50E66}"/>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7D53-4943-8539-09CBBCF50E66}"/>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7D53-4943-8539-09CBBCF50E66}"/>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7D53-4943-8539-09CBBCF50E66}"/>
              </c:ext>
            </c:extLst>
          </c:dPt>
          <c:dPt>
            <c:idx val="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9-7D53-4943-8539-09CBBCF50E66}"/>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7D53-4943-8539-09CBBCF50E66}"/>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7D53-4943-8539-09CBBCF50E66}"/>
                </c:ext>
              </c:extLst>
            </c:dLbl>
            <c:dLbl>
              <c:idx val="2"/>
              <c:layout>
                <c:manualLayout>
                  <c:x val="5.983203722922583E-2"/>
                  <c:y val="1.365087059287825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53-4943-8539-09CBBCF50E66}"/>
                </c:ext>
              </c:extLst>
            </c:dLbl>
            <c:dLbl>
              <c:idx val="3"/>
              <c:layout>
                <c:manualLayout>
                  <c:x val="-8.7913412061446528E-3"/>
                  <c:y val="-3.410492370783769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53-4943-8539-09CBBCF50E66}"/>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7D53-4943-8539-09CBBCF50E6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c:ext xmlns:c16="http://schemas.microsoft.com/office/drawing/2014/chart" uri="{C3380CC4-5D6E-409C-BE32-E72D297353CC}">
              <c16:uniqueId val="{0000000A-7D53-4943-8539-09CBBCF50E6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r>
              <a:rPr lang="en-US" sz="1800"/>
              <a:t>2018</a:t>
            </a:r>
          </a:p>
        </c:rich>
      </c:tx>
      <c:layout>
        <c:manualLayout>
          <c:xMode val="edge"/>
          <c:yMode val="edge"/>
          <c:x val="0.39035461721715053"/>
          <c:y val="0.88716461479673281"/>
        </c:manualLayout>
      </c:layout>
      <c:overlay val="0"/>
      <c:spPr>
        <a:noFill/>
        <a:ln>
          <a:noFill/>
        </a:ln>
        <a:effectLst/>
      </c:spPr>
      <c:txPr>
        <a:bodyPr rot="0" spcFirstLastPara="1" vertOverflow="ellipsis" vert="horz" wrap="square" anchor="b"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61337247504815"/>
          <c:y val="0.18227795333900548"/>
          <c:w val="0.56924590607767012"/>
          <c:h val="0.7434631339661514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02-46D5-9565-EB0700E2C309}"/>
              </c:ext>
            </c:extLst>
          </c:dPt>
          <c:dPt>
            <c:idx val="1"/>
            <c:bubble3D val="0"/>
            <c:spPr>
              <a:solidFill>
                <a:srgbClr val="CC9900"/>
              </a:solidFill>
              <a:ln w="19050">
                <a:solidFill>
                  <a:schemeClr val="lt1"/>
                </a:solidFill>
              </a:ln>
              <a:effectLst/>
            </c:spPr>
            <c:extLst>
              <c:ext xmlns:c16="http://schemas.microsoft.com/office/drawing/2014/chart" uri="{C3380CC4-5D6E-409C-BE32-E72D297353CC}">
                <c16:uniqueId val="{00000003-F702-46D5-9565-EB0700E2C309}"/>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F702-46D5-9565-EB0700E2C309}"/>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F702-46D5-9565-EB0700E2C309}"/>
              </c:ext>
            </c:extLst>
          </c:dPt>
          <c:dPt>
            <c:idx val="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9-F702-46D5-9565-EB0700E2C309}"/>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02-46D5-9565-EB0700E2C309}"/>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02-46D5-9565-EB0700E2C309}"/>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02-46D5-9565-EB0700E2C30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RaceEthnicity!$A$10:$A$14</c:f>
              <c:strCache>
                <c:ptCount val="5"/>
                <c:pt idx="0">
                  <c:v>White, NH</c:v>
                </c:pt>
                <c:pt idx="1">
                  <c:v>Black, NH</c:v>
                </c:pt>
                <c:pt idx="2">
                  <c:v>Asian, NH</c:v>
                </c:pt>
                <c:pt idx="3">
                  <c:v>Other, NH</c:v>
                </c:pt>
                <c:pt idx="4">
                  <c:v>Hispanic</c:v>
                </c:pt>
              </c:strCache>
            </c:strRef>
          </c:cat>
          <c:val>
            <c:numRef>
              <c:f>RaceEthnicity!$J$10:$J$14</c:f>
              <c:numCache>
                <c:formatCode>0.0%</c:formatCode>
                <c:ptCount val="5"/>
                <c:pt idx="0">
                  <c:v>0.41505516457217295</c:v>
                </c:pt>
                <c:pt idx="1">
                  <c:v>0.11991020089475084</c:v>
                </c:pt>
                <c:pt idx="2">
                  <c:v>4.9952746940135732E-2</c:v>
                </c:pt>
                <c:pt idx="3">
                  <c:v>1.8980208415173311E-2</c:v>
                </c:pt>
                <c:pt idx="4">
                  <c:v>0.39610167917776712</c:v>
                </c:pt>
              </c:numCache>
            </c:numRef>
          </c:val>
          <c:extLst>
            <c:ext xmlns:c16="http://schemas.microsoft.com/office/drawing/2014/chart" uri="{C3380CC4-5D6E-409C-BE32-E72D297353CC}">
              <c16:uniqueId val="{0000000A-F702-46D5-9565-EB0700E2C3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Percent Contribution by Race/Ethnicity to Total Population Change,</a:t>
            </a:r>
            <a:r>
              <a:rPr lang="en-US" sz="1800" baseline="0" dirty="0"/>
              <a:t> 2010 to 2018</a:t>
            </a:r>
            <a:endParaRPr lang="en-US" sz="1800" dirty="0"/>
          </a:p>
        </c:rich>
      </c:tx>
      <c:overlay val="0"/>
      <c:spPr>
        <a:noFill/>
        <a:ln>
          <a:noFill/>
        </a:ln>
        <a:effectLst/>
      </c:spPr>
      <c:txPr>
        <a:bodyPr rot="0" spcFirstLastPara="1" vertOverflow="ellipsis" vert="horz" wrap="square" anchor="t"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432976283369985"/>
          <c:y val="0.16137795320765108"/>
          <c:w val="0.80411104017403234"/>
          <c:h val="0.71677266520699179"/>
        </c:manualLayout>
      </c:layout>
      <c:barChart>
        <c:barDir val="col"/>
        <c:grouping val="clustered"/>
        <c:varyColors val="0"/>
        <c:ser>
          <c:idx val="0"/>
          <c:order val="0"/>
          <c:tx>
            <c:strRef>
              <c:f>NumChbyRace!$B$1</c:f>
              <c:strCache>
                <c:ptCount val="1"/>
                <c:pt idx="0">
                  <c:v>Numeric Change</c:v>
                </c:pt>
              </c:strCache>
            </c:strRef>
          </c:tx>
          <c:spPr>
            <a:solidFill>
              <a:srgbClr val="C00000"/>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CE2D-4FEF-8247-5CAFC0716CF6}"/>
              </c:ext>
            </c:extLst>
          </c:dPt>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3-CE2D-4FEF-8247-5CAFC0716CF6}"/>
              </c:ext>
            </c:extLst>
          </c:dPt>
          <c:dPt>
            <c:idx val="2"/>
            <c:invertIfNegative val="0"/>
            <c:bubble3D val="0"/>
            <c:spPr>
              <a:solidFill>
                <a:srgbClr val="2F526F"/>
              </a:solidFill>
              <a:ln>
                <a:noFill/>
              </a:ln>
              <a:effectLst/>
            </c:spPr>
            <c:extLst>
              <c:ext xmlns:c16="http://schemas.microsoft.com/office/drawing/2014/chart" uri="{C3380CC4-5D6E-409C-BE32-E72D297353CC}">
                <c16:uniqueId val="{00000005-CE2D-4FEF-8247-5CAFC0716CF6}"/>
              </c:ext>
            </c:extLst>
          </c:dPt>
          <c:dPt>
            <c:idx val="3"/>
            <c:invertIfNegative val="0"/>
            <c:bubble3D val="0"/>
            <c:spPr>
              <a:solidFill>
                <a:srgbClr val="A50021"/>
              </a:solidFill>
              <a:ln>
                <a:noFill/>
              </a:ln>
              <a:effectLst/>
            </c:spPr>
            <c:extLst>
              <c:ext xmlns:c16="http://schemas.microsoft.com/office/drawing/2014/chart" uri="{C3380CC4-5D6E-409C-BE32-E72D297353CC}">
                <c16:uniqueId val="{00000007-CE2D-4FEF-8247-5CAFC0716CF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CE2D-4FEF-8247-5CAFC0716CF6}"/>
              </c:ext>
            </c:extLst>
          </c:dPt>
          <c:dLbls>
            <c:dLbl>
              <c:idx val="0"/>
              <c:spPr>
                <a:solidFill>
                  <a:schemeClr val="accent1">
                    <a:lumMod val="75000"/>
                  </a:schemeClr>
                </a:solid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CE2D-4FEF-8247-5CAFC0716CF6}"/>
                </c:ext>
              </c:extLst>
            </c:dLbl>
            <c:dLbl>
              <c:idx val="1"/>
              <c:spPr>
                <a:solidFill>
                  <a:schemeClr val="bg2">
                    <a:lumMod val="50000"/>
                  </a:schemeClr>
                </a:solid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CE2D-4FEF-8247-5CAFC0716CF6}"/>
                </c:ext>
              </c:extLst>
            </c:dLbl>
            <c:dLbl>
              <c:idx val="2"/>
              <c:spPr>
                <a:solidFill>
                  <a:srgbClr val="2F526F"/>
                </a:solid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CE2D-4FEF-8247-5CAFC0716CF6}"/>
                </c:ext>
              </c:extLst>
            </c:dLbl>
            <c:dLbl>
              <c:idx val="3"/>
              <c:spPr>
                <a:solidFill>
                  <a:srgbClr val="A50021"/>
                </a:solid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CE2D-4FEF-8247-5CAFC0716CF6}"/>
                </c:ext>
              </c:extLst>
            </c:dLbl>
            <c:dLbl>
              <c:idx val="4"/>
              <c:layout>
                <c:manualLayout>
                  <c:x val="1.5015015015013913E-3"/>
                  <c:y val="5.7957726354876865E-2"/>
                </c:manualLayout>
              </c:layout>
              <c:spPr>
                <a:solidFill>
                  <a:schemeClr val="accent2"/>
                </a:solid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2D-4FEF-8247-5CAFC0716CF6}"/>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NumChbyRace!$A$2:$A$6</c:f>
              <c:strCache>
                <c:ptCount val="5"/>
                <c:pt idx="0">
                  <c:v>NH White</c:v>
                </c:pt>
                <c:pt idx="1">
                  <c:v>NH Black</c:v>
                </c:pt>
                <c:pt idx="2">
                  <c:v>Hispanic</c:v>
                </c:pt>
                <c:pt idx="3">
                  <c:v>NH Asian </c:v>
                </c:pt>
                <c:pt idx="4">
                  <c:v>NH Other</c:v>
                </c:pt>
              </c:strCache>
            </c:strRef>
          </c:cat>
          <c:val>
            <c:numRef>
              <c:f>NumChbyRace!$B$2:$B$6</c:f>
              <c:numCache>
                <c:formatCode>#,##0</c:formatCode>
                <c:ptCount val="5"/>
                <c:pt idx="0">
                  <c:v>484211</c:v>
                </c:pt>
                <c:pt idx="1">
                  <c:v>541760</c:v>
                </c:pt>
                <c:pt idx="2">
                  <c:v>1907928</c:v>
                </c:pt>
                <c:pt idx="3">
                  <c:v>473193</c:v>
                </c:pt>
                <c:pt idx="4">
                  <c:v>149192</c:v>
                </c:pt>
              </c:numCache>
            </c:numRef>
          </c:val>
          <c:extLst>
            <c:ext xmlns:c16="http://schemas.microsoft.com/office/drawing/2014/chart" uri="{C3380CC4-5D6E-409C-BE32-E72D297353CC}">
              <c16:uniqueId val="{0000000A-CE2D-4FEF-8247-5CAFC0716CF6}"/>
            </c:ext>
          </c:extLst>
        </c:ser>
        <c:dLbls>
          <c:showLegendKey val="0"/>
          <c:showVal val="0"/>
          <c:showCatName val="0"/>
          <c:showSerName val="0"/>
          <c:showPercent val="0"/>
          <c:showBubbleSize val="0"/>
        </c:dLbls>
        <c:gapWidth val="150"/>
        <c:axId val="446992024"/>
        <c:axId val="446993336"/>
      </c:barChart>
      <c:lineChart>
        <c:grouping val="standard"/>
        <c:varyColors val="0"/>
        <c:ser>
          <c:idx val="1"/>
          <c:order val="1"/>
          <c:tx>
            <c:strRef>
              <c:f>NumChbyRace!$C$1</c:f>
              <c:strCache>
                <c:ptCount val="1"/>
                <c:pt idx="0">
                  <c:v>Percent of Total Population Change</c:v>
                </c:pt>
              </c:strCache>
            </c:strRef>
          </c:tx>
          <c:spPr>
            <a:ln w="38100" cap="rnd">
              <a:solidFill>
                <a:schemeClr val="tx1">
                  <a:lumMod val="65000"/>
                  <a:lumOff val="35000"/>
                </a:schemeClr>
              </a:solidFill>
              <a:round/>
            </a:ln>
            <a:effectLst/>
          </c:spPr>
          <c:marker>
            <c:symbol val="circle"/>
            <c:size val="5"/>
            <c:spPr>
              <a:solidFill>
                <a:schemeClr val="tx1">
                  <a:lumMod val="65000"/>
                  <a:lumOff val="35000"/>
                </a:schemeClr>
              </a:solidFill>
              <a:ln w="38100">
                <a:solidFill>
                  <a:schemeClr val="tx1">
                    <a:lumMod val="65000"/>
                    <a:lumOff val="35000"/>
                  </a:schemeClr>
                </a:solidFill>
              </a:ln>
              <a:effectLst/>
            </c:spPr>
          </c:marker>
          <c:dLbls>
            <c:dLbl>
              <c:idx val="1"/>
              <c:layout>
                <c:manualLayout>
                  <c:x val="-9.28233925036622E-2"/>
                  <c:y val="-9.4325414411188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2D-4FEF-8247-5CAFC0716CF6}"/>
                </c:ext>
              </c:extLst>
            </c:dLbl>
            <c:dLbl>
              <c:idx val="2"/>
              <c:layout>
                <c:manualLayout>
                  <c:x val="4.8987484174300523E-2"/>
                  <c:y val="2.7428547601862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22-43D2-BCCD-38B7B816B5FA}"/>
                </c:ext>
              </c:extLst>
            </c:dLbl>
            <c:dLbl>
              <c:idx val="3"/>
              <c:layout>
                <c:manualLayout>
                  <c:x val="-5.7379591832966426E-3"/>
                  <c:y val="-3.13854336523846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2D-4FEF-8247-5CAFC0716CF6}"/>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NumChbyRace!$A$2:$A$6</c:f>
              <c:strCache>
                <c:ptCount val="5"/>
                <c:pt idx="0">
                  <c:v>NH White</c:v>
                </c:pt>
                <c:pt idx="1">
                  <c:v>NH Black</c:v>
                </c:pt>
                <c:pt idx="2">
                  <c:v>Hispanic</c:v>
                </c:pt>
                <c:pt idx="3">
                  <c:v>NH Asian </c:v>
                </c:pt>
                <c:pt idx="4">
                  <c:v>NH Other</c:v>
                </c:pt>
              </c:strCache>
            </c:strRef>
          </c:cat>
          <c:val>
            <c:numRef>
              <c:f>NumChbyRace!$C$2:$C$6</c:f>
              <c:numCache>
                <c:formatCode>0.0%</c:formatCode>
                <c:ptCount val="5"/>
                <c:pt idx="0">
                  <c:v>0.1361564486975731</c:v>
                </c:pt>
                <c:pt idx="1">
                  <c:v>0.15233878959048264</c:v>
                </c:pt>
                <c:pt idx="2">
                  <c:v>0.53649483562055222</c:v>
                </c:pt>
                <c:pt idx="3">
                  <c:v>0.13305827093674183</c:v>
                </c:pt>
                <c:pt idx="4">
                  <c:v>4.1951655154650193E-2</c:v>
                </c:pt>
              </c:numCache>
            </c:numRef>
          </c:val>
          <c:smooth val="0"/>
          <c:extLst>
            <c:ext xmlns:c16="http://schemas.microsoft.com/office/drawing/2014/chart" uri="{C3380CC4-5D6E-409C-BE32-E72D297353CC}">
              <c16:uniqueId val="{0000000D-CE2D-4FEF-8247-5CAFC0716CF6}"/>
            </c:ext>
          </c:extLst>
        </c:ser>
        <c:dLbls>
          <c:showLegendKey val="0"/>
          <c:showVal val="0"/>
          <c:showCatName val="0"/>
          <c:showSerName val="0"/>
          <c:showPercent val="0"/>
          <c:showBubbleSize val="0"/>
        </c:dLbls>
        <c:marker val="1"/>
        <c:smooth val="0"/>
        <c:axId val="610833800"/>
        <c:axId val="610831832"/>
      </c:lineChart>
      <c:catAx>
        <c:axId val="446992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6993336"/>
        <c:crosses val="autoZero"/>
        <c:auto val="1"/>
        <c:lblAlgn val="ctr"/>
        <c:lblOffset val="100"/>
        <c:noMultiLvlLbl val="0"/>
      </c:catAx>
      <c:valAx>
        <c:axId val="446993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6992024"/>
        <c:crosses val="autoZero"/>
        <c:crossBetween val="between"/>
      </c:valAx>
      <c:valAx>
        <c:axId val="61083183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0833800"/>
        <c:crosses val="max"/>
        <c:crossBetween val="between"/>
      </c:valAx>
      <c:catAx>
        <c:axId val="610833800"/>
        <c:scaling>
          <c:orientation val="minMax"/>
        </c:scaling>
        <c:delete val="1"/>
        <c:axPos val="b"/>
        <c:numFmt formatCode="General" sourceLinked="1"/>
        <c:majorTickMark val="out"/>
        <c:minorTickMark val="none"/>
        <c:tickLblPos val="nextTo"/>
        <c:crossAx val="6108318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1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0.4519</cdr:x>
      <cdr:y>0.2555</cdr:y>
    </cdr:from>
    <cdr:to>
      <cdr:x>0.65306</cdr:x>
      <cdr:y>0.63023</cdr:y>
    </cdr:to>
    <cdr:cxnSp macro="">
      <cdr:nvCxnSpPr>
        <cdr:cNvPr id="3" name="Straight Connector 2">
          <a:extLst xmlns:a="http://schemas.openxmlformats.org/drawingml/2006/main">
            <a:ext uri="{FF2B5EF4-FFF2-40B4-BE49-F238E27FC236}">
              <a16:creationId xmlns:a16="http://schemas.microsoft.com/office/drawing/2014/main" id="{613588F7-7B08-5D40-8807-D9D3ABAFD30A}"/>
            </a:ext>
          </a:extLst>
        </cdr:cNvPr>
        <cdr:cNvCxnSpPr/>
      </cdr:nvCxnSpPr>
      <cdr:spPr>
        <a:xfrm xmlns:a="http://schemas.openxmlformats.org/drawingml/2006/main">
          <a:off x="2952750" y="1143000"/>
          <a:ext cx="1314450" cy="1676400"/>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2" y="8829054"/>
            <a:ext cx="3038319" cy="465242"/>
          </a:xfrm>
          <a:prstGeom prst="rect">
            <a:avLst/>
          </a:prstGeom>
        </p:spPr>
        <p:txBody>
          <a:bodyPr vert="horz" lIns="91400" tIns="45699" rIns="91400" bIns="4569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889" y="8829054"/>
            <a:ext cx="3038319" cy="465242"/>
          </a:xfrm>
          <a:prstGeom prst="rect">
            <a:avLst/>
          </a:prstGeom>
        </p:spPr>
        <p:txBody>
          <a:bodyPr vert="horz" lIns="91400" tIns="45699" rIns="91400" bIns="45699"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3972561"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239838" y="231775"/>
            <a:ext cx="9501188" cy="712628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402236" y="7376492"/>
            <a:ext cx="6091003" cy="1515717"/>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3972561"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231775"/>
            <a:ext cx="9501188" cy="7126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a:t>
            </a:fld>
            <a:endParaRPr lang="en-US" dirty="0"/>
          </a:p>
        </p:txBody>
      </p:sp>
    </p:spTree>
    <p:extLst>
      <p:ext uri="{BB962C8B-B14F-4D97-AF65-F5344CB8AC3E}">
        <p14:creationId xmlns:p14="http://schemas.microsoft.com/office/powerpoint/2010/main" val="290878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1725" y="404813"/>
            <a:ext cx="4956175" cy="3717925"/>
          </a:xfrm>
        </p:spPr>
      </p:sp>
      <p:sp>
        <p:nvSpPr>
          <p:cNvPr id="3" name="Notes Placeholder 2"/>
          <p:cNvSpPr>
            <a:spLocks noGrp="1"/>
          </p:cNvSpPr>
          <p:nvPr>
            <p:ph type="body" idx="1"/>
          </p:nvPr>
        </p:nvSpPr>
        <p:spPr>
          <a:xfrm>
            <a:off x="929640" y="4251278"/>
            <a:ext cx="7437120" cy="1882822"/>
          </a:xfrm>
        </p:spPr>
        <p:txBody>
          <a:bodyPr>
            <a:normAutofit/>
          </a:bodyPr>
          <a:lstStyle/>
          <a:p>
            <a:pPr defTabSz="1175158"/>
            <a:r>
              <a:rPr lang="en-US" dirty="0"/>
              <a:t>Texas is the second largest</a:t>
            </a:r>
            <a:r>
              <a:rPr lang="en-US" baseline="0" dirty="0"/>
              <a:t> state in terms 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2018. </a:t>
            </a:r>
            <a:r>
              <a:rPr lang="en-US" altLang="en-US" dirty="0">
                <a:solidFill>
                  <a:srgbClr val="254061"/>
                </a:solidFill>
                <a:ea typeface="Calibri" panose="020F0502020204030204" pitchFamily="34" charset="0"/>
              </a:rPr>
              <a:t>Texas has added over 3.5 million people between April 1, 2010 and July 1, 2018. This puts Texas</a:t>
            </a:r>
            <a:r>
              <a:rPr lang="en-US" altLang="en-US" baseline="0" dirty="0">
                <a:solidFill>
                  <a:srgbClr val="254061"/>
                </a:solidFill>
                <a:ea typeface="Calibri" panose="020F0502020204030204" pitchFamily="34" charset="0"/>
              </a:rPr>
              <a:t> on track to meet or surpass the number of people added in the last census when T</a:t>
            </a:r>
            <a:r>
              <a:rPr lang="en-US" altLang="en-US" dirty="0">
                <a:solidFill>
                  <a:srgbClr val="254061"/>
                </a:solidFill>
                <a:ea typeface="Calibri" panose="020F0502020204030204" pitchFamily="34" charset="0"/>
              </a:rPr>
              <a:t>exas gained 4 congressional</a:t>
            </a:r>
            <a:r>
              <a:rPr lang="en-US" altLang="en-US" baseline="0" dirty="0">
                <a:solidFill>
                  <a:srgbClr val="254061"/>
                </a:solidFill>
                <a:ea typeface="Calibri" panose="020F0502020204030204" pitchFamily="34" charset="0"/>
              </a:rPr>
              <a:t> seats. Projections from multiple sources anticipate Texas will gain 3 congressional districts after the 2020 census. </a:t>
            </a:r>
            <a:endParaRPr lang="en-US" altLang="en-US" dirty="0">
              <a:solidFill>
                <a:srgbClr val="254061"/>
              </a:solidFill>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defTabSz="881390">
              <a:defRPr/>
            </a:pPr>
            <a:fld id="{76F32840-EA76-4A40-B83F-F31ACE11B3A9}" type="slidenum">
              <a:rPr lang="en-US">
                <a:solidFill>
                  <a:prstClr val="black"/>
                </a:solidFill>
                <a:latin typeface="Calibri" panose="020F0502020204030204"/>
              </a:rPr>
              <a:pPr defTabSz="881390">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305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a:t>
            </a:r>
            <a:r>
              <a:rPr lang="en-US" baseline="0" dirty="0"/>
              <a:t> Demographic Center produces population projections for the state. In comparing these projections, to a linear forecast of the Census Bureau’s population estimates since 2010, we see the Texas Demographic Center is closely aligned with the Census Bureau estimates trend. TDC projections indicate Texas will grow to just under 29.7 million by 2020. </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4</a:t>
            </a:fld>
            <a:endParaRPr lang="en-US" dirty="0"/>
          </a:p>
        </p:txBody>
      </p:sp>
    </p:spTree>
    <p:extLst>
      <p:ext uri="{BB962C8B-B14F-4D97-AF65-F5344CB8AC3E}">
        <p14:creationId xmlns:p14="http://schemas.microsoft.com/office/powerpoint/2010/main" val="154339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1138" y="219075"/>
            <a:ext cx="10563226" cy="7921625"/>
          </a:xfrm>
        </p:spPr>
      </p:sp>
      <p:sp>
        <p:nvSpPr>
          <p:cNvPr id="3" name="Notes Placeholder 2"/>
          <p:cNvSpPr>
            <a:spLocks noGrp="1"/>
          </p:cNvSpPr>
          <p:nvPr>
            <p:ph type="body" idx="1"/>
          </p:nvPr>
        </p:nvSpPr>
        <p:spPr/>
        <p:txBody>
          <a:bodyPr/>
          <a:lstStyle/>
          <a:p>
            <a:pPr defTabSz="983310">
              <a:defRPr/>
            </a:pPr>
            <a:endParaRPr lang="en-US" sz="900" dirty="0"/>
          </a:p>
        </p:txBody>
      </p:sp>
    </p:spTree>
    <p:extLst>
      <p:ext uri="{BB962C8B-B14F-4D97-AF65-F5344CB8AC3E}">
        <p14:creationId xmlns:p14="http://schemas.microsoft.com/office/powerpoint/2010/main" val="174470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320675"/>
            <a:ext cx="5705475" cy="4278313"/>
          </a:xfrm>
        </p:spPr>
      </p:sp>
      <p:sp>
        <p:nvSpPr>
          <p:cNvPr id="3" name="Notes Placeholder 2"/>
          <p:cNvSpPr>
            <a:spLocks noGrp="1"/>
          </p:cNvSpPr>
          <p:nvPr>
            <p:ph type="body" idx="1"/>
          </p:nvPr>
        </p:nvSpPr>
        <p:spPr>
          <a:xfrm>
            <a:off x="771245" y="4770784"/>
            <a:ext cx="7174337" cy="1498398"/>
          </a:xfrm>
          <a:prstGeom prst="rect">
            <a:avLst/>
          </a:prstGeom>
        </p:spPr>
        <p:txBody>
          <a:bodyPr/>
          <a:lstStyle/>
          <a:p>
            <a:pPr defTabSz="1001993">
              <a:defRPr/>
            </a:pPr>
            <a:r>
              <a:rPr lang="en-US" dirty="0"/>
              <a:t>Population</a:t>
            </a:r>
            <a:r>
              <a:rPr lang="en-US" baseline="0" dirty="0"/>
              <a:t> change over the decade has been greatest in the urban and suburban population triangle counties. Counties in the lower Rio Grande Valley also had significant growth as did El Paso. Overall, </a:t>
            </a:r>
            <a:r>
              <a:rPr lang="en-US" dirty="0"/>
              <a:t>158</a:t>
            </a:r>
            <a:r>
              <a:rPr lang="en-US" baseline="0" dirty="0"/>
              <a:t> </a:t>
            </a:r>
            <a:r>
              <a:rPr lang="en-US" dirty="0"/>
              <a:t>counties</a:t>
            </a:r>
            <a:r>
              <a:rPr lang="en-US" baseline="0" dirty="0"/>
              <a:t> gained population while 96 (38%) lost population over the decade.</a:t>
            </a:r>
          </a:p>
          <a:p>
            <a:pPr defTabSz="1001993">
              <a:defRPr/>
            </a:pPr>
            <a:endParaRPr lang="en-US" dirty="0"/>
          </a:p>
        </p:txBody>
      </p:sp>
    </p:spTree>
    <p:extLst>
      <p:ext uri="{BB962C8B-B14F-4D97-AF65-F5344CB8AC3E}">
        <p14:creationId xmlns:p14="http://schemas.microsoft.com/office/powerpoint/2010/main" val="91512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3725" y="595313"/>
            <a:ext cx="5316538" cy="3987800"/>
          </a:xfrm>
        </p:spPr>
      </p:sp>
      <p:sp>
        <p:nvSpPr>
          <p:cNvPr id="3" name="Notes Placeholder 2"/>
          <p:cNvSpPr>
            <a:spLocks noGrp="1"/>
          </p:cNvSpPr>
          <p:nvPr>
            <p:ph type="body" idx="1"/>
          </p:nvPr>
        </p:nvSpPr>
        <p:spPr>
          <a:xfrm>
            <a:off x="771245" y="4643561"/>
            <a:ext cx="7846282" cy="1944275"/>
          </a:xfrm>
          <a:prstGeom prst="rect">
            <a:avLst/>
          </a:prstGeom>
        </p:spPr>
        <p:txBody>
          <a:bodyPr/>
          <a:lstStyle/>
          <a:p>
            <a:pPr defTabSz="1001993">
              <a:defRPr/>
            </a:pPr>
            <a:r>
              <a:rPr lang="en-US" dirty="0"/>
              <a:t>Percent change is an indicator of the speed of population change</a:t>
            </a:r>
            <a:r>
              <a:rPr lang="en-US" baseline="0" dirty="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had been growing quickly. This is less so the case today. The Cline Shale area (Midland and Odessa area) continues to grow and in some cases even growing faster than the State. </a:t>
            </a:r>
          </a:p>
          <a:p>
            <a:pPr defTabSz="1001993">
              <a:defRPr/>
            </a:pPr>
            <a:endParaRPr lang="en-US" dirty="0"/>
          </a:p>
        </p:txBody>
      </p:sp>
    </p:spTree>
    <p:extLst>
      <p:ext uri="{BB962C8B-B14F-4D97-AF65-F5344CB8AC3E}">
        <p14:creationId xmlns:p14="http://schemas.microsoft.com/office/powerpoint/2010/main" val="88242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279650" y="406400"/>
            <a:ext cx="4873625" cy="3654425"/>
          </a:xfrm>
          <a:noFill/>
          <a:ln>
            <a:solidFill>
              <a:srgbClr val="000000"/>
            </a:solidFill>
            <a:miter lim="800000"/>
            <a:headEnd/>
            <a:tailEnd/>
          </a:ln>
        </p:spPr>
      </p:sp>
      <p:sp>
        <p:nvSpPr>
          <p:cNvPr id="29699" name="Notes Placeholder 2"/>
          <p:cNvSpPr>
            <a:spLocks noGrp="1"/>
          </p:cNvSpPr>
          <p:nvPr>
            <p:ph type="body" idx="1"/>
          </p:nvPr>
        </p:nvSpPr>
        <p:spPr bwMode="auto">
          <a:xfrm>
            <a:off x="929640" y="4278573"/>
            <a:ext cx="7437120" cy="2251881"/>
          </a:xfrm>
          <a:noFill/>
        </p:spPr>
        <p:txBody>
          <a:bodyPr wrap="square" numCol="1" anchor="t" anchorCtr="0" compatLnSpc="1">
            <a:prstTxWarp prst="textNoShape">
              <a:avLst/>
            </a:prstTxWarp>
          </a:bodyPr>
          <a:lstStyle/>
          <a:p>
            <a:r>
              <a:rPr lang="en-US" dirty="0"/>
              <a:t>As</a:t>
            </a:r>
            <a:r>
              <a:rPr lang="en-US" baseline="0" dirty="0"/>
              <a:t> of the 2000 Census, about 53% of Texas’ population was non-Hispanic White, about 32% where of Hispanic descent, about 11% where non-Hispanic African American, and about 3% NH Asian, and 1% non-Hispanic Other. </a:t>
            </a:r>
            <a:endParaRPr lang="en-US" dirty="0"/>
          </a:p>
          <a:p>
            <a:r>
              <a:rPr lang="en-US" dirty="0"/>
              <a:t>In</a:t>
            </a:r>
            <a:r>
              <a:rPr lang="en-US" baseline="0" dirty="0"/>
              <a:t> 2010, the Texas population was made up of 45% non-Hispanic Whites, 38% of Hispanic descent, 11% non-Hispanic Black or African American, 4% non-Hispanic Asian, and 2% non-Hispanic Other. In 2017, Texas continues to diversify with increases in the proportion of the population identifying as Hispanic and NH Asian and a decrease in the proportion identifying as White, NH.</a:t>
            </a:r>
          </a:p>
          <a:p>
            <a:pPr defTabSz="881390">
              <a:defRPr/>
            </a:pPr>
            <a:r>
              <a:rPr lang="en-US" dirty="0"/>
              <a:t>Hispanics are a major driver of growth in Texas. Between 2000 and 2010, of every 10 people added to the Texas population, 6 were Hispanic. In 2010, Hispanics made up 32% of the total Texas population. Currently, Hispanics make up 39% of the total population. This represents an annual growth rate of over 2.5%, higher than the state growth rate. Over half (53.7%) of the growth add to the Texas population between 2010 and 2017 can be attributed to growth among Hispanics. </a:t>
            </a:r>
          </a:p>
          <a:p>
            <a:endParaRPr lang="en-US" dirty="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17</a:t>
            </a:fld>
            <a:endParaRPr lang="en-US" dirty="0"/>
          </a:p>
        </p:txBody>
      </p:sp>
    </p:spTree>
    <p:extLst>
      <p:ext uri="{BB962C8B-B14F-4D97-AF65-F5344CB8AC3E}">
        <p14:creationId xmlns:p14="http://schemas.microsoft.com/office/powerpoint/2010/main" val="761461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049338" y="303213"/>
            <a:ext cx="9140826" cy="6856412"/>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The Texas State Demographic Center is committed to supporting government, business, non-profit organizations and citizens with the best, most accurate, and objective information we can identify about our greatest asset, the people of Texas. </a:t>
            </a:r>
          </a:p>
          <a:p>
            <a:pPr eaLnBrk="1" hangingPunct="1">
              <a:spcBef>
                <a:spcPct val="0"/>
              </a:spcBef>
            </a:pPr>
            <a:endParaRPr lang="en-US" dirty="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25</a:t>
            </a:fld>
            <a:endParaRPr lang="en-US" dirty="0"/>
          </a:p>
        </p:txBody>
      </p:sp>
    </p:spTree>
    <p:extLst>
      <p:ext uri="{BB962C8B-B14F-4D97-AF65-F5344CB8AC3E}">
        <p14:creationId xmlns:p14="http://schemas.microsoft.com/office/powerpoint/2010/main" val="2288136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12231" y="1754507"/>
            <a:ext cx="2634614" cy="2874645"/>
          </a:xfrm>
        </p:spPr>
        <p:txBody>
          <a:bodyPr>
            <a:noAutofit/>
          </a:bodyPr>
          <a:lstStyle>
            <a:lvl1pPr marL="0" indent="0" algn="r">
              <a:lnSpc>
                <a:spcPct val="100000"/>
              </a:lnSpc>
              <a:buNone/>
              <a:defRPr sz="1800">
                <a:solidFill>
                  <a:srgbClr val="25327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grpSp>
        <p:nvGrpSpPr>
          <p:cNvPr id="5" name="Group 4"/>
          <p:cNvGrpSpPr/>
          <p:nvPr/>
        </p:nvGrpSpPr>
        <p:grpSpPr>
          <a:xfrm>
            <a:off x="6019801"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a:bodyPr>
            <a:lstStyle/>
            <a:p>
              <a:r>
                <a:rPr lang="en-US" sz="1500" dirty="0">
                  <a:solidFill>
                    <a:schemeClr val="tx2"/>
                  </a:solidFill>
                </a:rPr>
                <a:t>@TexasDemography</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6"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1" y="132683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9391" y="2150746"/>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51"/>
            <a:ext cx="2949178" cy="48748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6"/>
            <a:ext cx="4629150" cy="501205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4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27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900">
                <a:solidFill>
                  <a:srgbClr val="8FA5D1"/>
                </a:solidFill>
              </a:defRPr>
            </a:lvl1pPr>
          </a:lstStyle>
          <a:p>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900">
                <a:solidFill>
                  <a:srgbClr val="8FA5D1"/>
                </a:solidFill>
              </a:defRPr>
            </a:lvl1pPr>
          </a:lstStyle>
          <a:p>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9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3"/>
            <a:ext cx="7886700" cy="2852737"/>
          </a:xfrm>
        </p:spPr>
        <p:txBody>
          <a:bodyPr anchor="b"/>
          <a:lstStyle>
            <a:lvl1pPr>
              <a:defRPr sz="4500">
                <a:solidFill>
                  <a:srgbClr val="25327B"/>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900">
                <a:solidFill>
                  <a:srgbClr val="8FA5D1"/>
                </a:solidFill>
              </a:defRPr>
            </a:lvl1pPr>
          </a:lstStyle>
          <a:p>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900">
                <a:solidFill>
                  <a:srgbClr val="8FA5D1"/>
                </a:solidFill>
              </a:defRPr>
            </a:lvl1pPr>
          </a:lstStyle>
          <a:p>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9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45795" y="1563018"/>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6295" y="1563018"/>
            <a:ext cx="3886200" cy="4677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91" y="132683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9391" y="2150746"/>
            <a:ext cx="3887391" cy="410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4451"/>
            <a:ext cx="2949178" cy="48748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6"/>
            <a:ext cx="4629150" cy="501205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900">
                <a:solidFill>
                  <a:srgbClr val="8FA5D1"/>
                </a:solidFill>
              </a:defRPr>
            </a:lvl1pPr>
          </a:lstStyle>
          <a:p>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900">
                <a:solidFill>
                  <a:srgbClr val="8FA5D1"/>
                </a:solidFill>
              </a:defRPr>
            </a:lvl1pPr>
          </a:lstStyle>
          <a:p>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9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2"/>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Lst>
  <p:hf hdr="0" ftr="0" dt="0"/>
  <p:txStyles>
    <p:titleStyle>
      <a:lvl1pPr algn="ctr" defTabSz="685800" rtl="0" eaLnBrk="1" latinLnBrk="0" hangingPunct="1">
        <a:lnSpc>
          <a:spcPct val="90000"/>
        </a:lnSpc>
        <a:spcBef>
          <a:spcPct val="0"/>
        </a:spcBef>
        <a:buNone/>
        <a:defRPr sz="27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chart" Target="../charts/char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52400"/>
            <a:ext cx="3886200" cy="976520"/>
          </a:xfrm>
        </p:spPr>
        <p:txBody>
          <a:bodyPr>
            <a:normAutofit/>
          </a:bodyPr>
          <a:lstStyle/>
          <a:p>
            <a:pPr algn="ctr"/>
            <a:r>
              <a:rPr lang="en-US" sz="1800" dirty="0"/>
              <a:t>Demographic Characteristics and Trends in Texas and Redistricting</a:t>
            </a:r>
          </a:p>
        </p:txBody>
      </p:sp>
      <p:sp>
        <p:nvSpPr>
          <p:cNvPr id="4" name="Subtitle 3"/>
          <p:cNvSpPr>
            <a:spLocks noGrp="1"/>
          </p:cNvSpPr>
          <p:nvPr>
            <p:ph type="subTitle" idx="1"/>
          </p:nvPr>
        </p:nvSpPr>
        <p:spPr>
          <a:xfrm>
            <a:off x="6515100" y="2971800"/>
            <a:ext cx="2171700" cy="1485900"/>
          </a:xfrm>
        </p:spPr>
        <p:txBody>
          <a:bodyPr>
            <a:normAutofit/>
          </a:bodyPr>
          <a:lstStyle/>
          <a:p>
            <a:pPr algn="ctr"/>
            <a:r>
              <a:rPr lang="en-US" sz="1500" dirty="0"/>
              <a:t>Senate Select Redistricting Committee</a:t>
            </a:r>
          </a:p>
          <a:p>
            <a:pPr algn="ctr"/>
            <a:r>
              <a:rPr lang="en-US" sz="1500" dirty="0"/>
              <a:t>Austin, Texas</a:t>
            </a:r>
          </a:p>
          <a:p>
            <a:pPr algn="ctr"/>
            <a:r>
              <a:rPr lang="en-US" sz="1050" dirty="0"/>
              <a:t>October 29, 2019</a:t>
            </a:r>
          </a:p>
        </p:txBody>
      </p:sp>
    </p:spTree>
    <p:extLst>
      <p:ext uri="{BB962C8B-B14F-4D97-AF65-F5344CB8AC3E}">
        <p14:creationId xmlns:p14="http://schemas.microsoft.com/office/powerpoint/2010/main" val="335277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6458443"/>
              </p:ext>
            </p:extLst>
          </p:nvPr>
        </p:nvGraphicFramePr>
        <p:xfrm>
          <a:off x="457200" y="1600200"/>
          <a:ext cx="8001001" cy="4495789"/>
        </p:xfrm>
        <a:graphic>
          <a:graphicData uri="http://schemas.openxmlformats.org/drawingml/2006/table">
            <a:tbl>
              <a:tblPr firstRow="1" bandRow="1">
                <a:tableStyleId>{69CF1AB2-1976-4502-BF36-3FF5EA218861}</a:tableStyleId>
              </a:tblPr>
              <a:tblGrid>
                <a:gridCol w="1143000">
                  <a:extLst>
                    <a:ext uri="{9D8B030D-6E8A-4147-A177-3AD203B41FA5}">
                      <a16:colId xmlns:a16="http://schemas.microsoft.com/office/drawing/2014/main" val="525756818"/>
                    </a:ext>
                  </a:extLst>
                </a:gridCol>
                <a:gridCol w="668548">
                  <a:extLst>
                    <a:ext uri="{9D8B030D-6E8A-4147-A177-3AD203B41FA5}">
                      <a16:colId xmlns:a16="http://schemas.microsoft.com/office/drawing/2014/main" val="3956983059"/>
                    </a:ext>
                  </a:extLst>
                </a:gridCol>
                <a:gridCol w="1617453">
                  <a:extLst>
                    <a:ext uri="{9D8B030D-6E8A-4147-A177-3AD203B41FA5}">
                      <a16:colId xmlns:a16="http://schemas.microsoft.com/office/drawing/2014/main" val="2723616987"/>
                    </a:ext>
                  </a:extLst>
                </a:gridCol>
                <a:gridCol w="1143000">
                  <a:extLst>
                    <a:ext uri="{9D8B030D-6E8A-4147-A177-3AD203B41FA5}">
                      <a16:colId xmlns:a16="http://schemas.microsoft.com/office/drawing/2014/main" val="598238824"/>
                    </a:ext>
                  </a:extLst>
                </a:gridCol>
                <a:gridCol w="1143000">
                  <a:extLst>
                    <a:ext uri="{9D8B030D-6E8A-4147-A177-3AD203B41FA5}">
                      <a16:colId xmlns:a16="http://schemas.microsoft.com/office/drawing/2014/main" val="3412997383"/>
                    </a:ext>
                  </a:extLst>
                </a:gridCol>
                <a:gridCol w="1143000">
                  <a:extLst>
                    <a:ext uri="{9D8B030D-6E8A-4147-A177-3AD203B41FA5}">
                      <a16:colId xmlns:a16="http://schemas.microsoft.com/office/drawing/2014/main" val="2026699358"/>
                    </a:ext>
                  </a:extLst>
                </a:gridCol>
                <a:gridCol w="1143000">
                  <a:extLst>
                    <a:ext uri="{9D8B030D-6E8A-4147-A177-3AD203B41FA5}">
                      <a16:colId xmlns:a16="http://schemas.microsoft.com/office/drawing/2014/main" val="2595499657"/>
                    </a:ext>
                  </a:extLst>
                </a:gridCol>
              </a:tblGrid>
              <a:tr h="876973">
                <a:tc>
                  <a:txBody>
                    <a:bodyPr/>
                    <a:lstStyle/>
                    <a:p>
                      <a:pPr algn="ctr" fontAlgn="b"/>
                      <a:r>
                        <a:rPr lang="en-US" sz="1400" u="none" strike="noStrike" dirty="0">
                          <a:solidFill>
                            <a:schemeClr val="bg1"/>
                          </a:solidFill>
                          <a:effectLst/>
                        </a:rPr>
                        <a:t>County</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U.S. Rank</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2018 Population Estimate</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Population</a:t>
                      </a:r>
                      <a:r>
                        <a:rPr lang="en-US" sz="1400" u="none" strike="noStrike" baseline="0" dirty="0">
                          <a:solidFill>
                            <a:schemeClr val="bg1"/>
                          </a:solidFill>
                          <a:effectLst/>
                        </a:rPr>
                        <a:t> Change </a:t>
                      </a:r>
                    </a:p>
                    <a:p>
                      <a:pPr algn="ctr" fontAlgn="b"/>
                      <a:r>
                        <a:rPr lang="en-US" sz="1400" u="none" strike="noStrike" baseline="0" dirty="0">
                          <a:solidFill>
                            <a:schemeClr val="bg1"/>
                          </a:solidFill>
                          <a:effectLst/>
                        </a:rPr>
                        <a:t>2017-18</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Percent of Change from Natural Increase</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Percent of Change from Domestic Migration</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tc>
                  <a:txBody>
                    <a:bodyPr/>
                    <a:lstStyle/>
                    <a:p>
                      <a:pPr algn="ctr" fontAlgn="b"/>
                      <a:r>
                        <a:rPr lang="en-US" sz="1400" u="none" strike="noStrike" dirty="0">
                          <a:solidFill>
                            <a:schemeClr val="bg1"/>
                          </a:solidFill>
                          <a:effectLst/>
                        </a:rPr>
                        <a:t>Percent of Change from International Migration</a:t>
                      </a:r>
                      <a:endParaRPr lang="en-US" sz="1400" b="0" i="0" u="none" strike="noStrike" dirty="0">
                        <a:solidFill>
                          <a:schemeClr val="bg1"/>
                        </a:solidFill>
                        <a:effectLst/>
                        <a:latin typeface="Calibri" panose="020F0502020204030204" pitchFamily="34" charset="0"/>
                      </a:endParaRPr>
                    </a:p>
                  </a:txBody>
                  <a:tcPr marL="7144" marR="7144" marT="7144" marB="0" anchor="ctr">
                    <a:solidFill>
                      <a:schemeClr val="accent1">
                        <a:lumMod val="75000"/>
                      </a:schemeClr>
                    </a:solidFill>
                  </a:tcPr>
                </a:tc>
                <a:extLst>
                  <a:ext uri="{0D108BD9-81ED-4DB2-BD59-A6C34878D82A}">
                    <a16:rowId xmlns:a16="http://schemas.microsoft.com/office/drawing/2014/main" val="13678481"/>
                  </a:ext>
                </a:extLst>
              </a:tr>
              <a:tr h="226176">
                <a:tc>
                  <a:txBody>
                    <a:bodyPr/>
                    <a:lstStyle/>
                    <a:p>
                      <a:pPr algn="ctr" fontAlgn="b"/>
                      <a:r>
                        <a:rPr lang="en-US" sz="1400" u="none" strike="noStrike" dirty="0">
                          <a:solidFill>
                            <a:schemeClr val="tx2"/>
                          </a:solidFill>
                          <a:effectLst/>
                        </a:rPr>
                        <a:t>Harris</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3</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4,698,619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34,460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122.5%</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-127.2%</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104.8%</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77172438"/>
                  </a:ext>
                </a:extLst>
              </a:tr>
              <a:tr h="226176">
                <a:tc>
                  <a:txBody>
                    <a:bodyPr/>
                    <a:lstStyle/>
                    <a:p>
                      <a:pPr algn="ctr" fontAlgn="b"/>
                      <a:r>
                        <a:rPr lang="en-US" sz="1400" u="none" strike="noStrike" dirty="0">
                          <a:solidFill>
                            <a:schemeClr val="tx2"/>
                          </a:solidFill>
                          <a:effectLst/>
                        </a:rPr>
                        <a:t>Collin</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4</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1,005,146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33,753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19.0%</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64.7%</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16.3%</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439762210"/>
                  </a:ext>
                </a:extLst>
              </a:tr>
              <a:tr h="226176">
                <a:tc>
                  <a:txBody>
                    <a:bodyPr/>
                    <a:lstStyle/>
                    <a:p>
                      <a:pPr algn="ctr" fontAlgn="b"/>
                      <a:r>
                        <a:rPr lang="en-US" sz="1400" u="none" strike="noStrike" dirty="0">
                          <a:solidFill>
                            <a:schemeClr val="tx2"/>
                          </a:solidFill>
                          <a:effectLst/>
                        </a:rPr>
                        <a:t>Tarrant</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8</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2,084,931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27,463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54.2%</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15.6%</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30.2%</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830926044"/>
                  </a:ext>
                </a:extLst>
              </a:tr>
              <a:tr h="226176">
                <a:tc>
                  <a:txBody>
                    <a:bodyPr/>
                    <a:lstStyle/>
                    <a:p>
                      <a:pPr algn="ctr" fontAlgn="b"/>
                      <a:r>
                        <a:rPr lang="en-US" sz="1400" u="none" strike="noStrike" dirty="0">
                          <a:solidFill>
                            <a:schemeClr val="tx2"/>
                          </a:solidFill>
                          <a:effectLst/>
                        </a:rPr>
                        <a:t>Bexar</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9</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1,986,049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27,208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51.1%</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30.1%</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18.8%</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14183867"/>
                  </a:ext>
                </a:extLst>
              </a:tr>
              <a:tr h="226176">
                <a:tc>
                  <a:txBody>
                    <a:bodyPr/>
                    <a:lstStyle/>
                    <a:p>
                      <a:pPr algn="ctr" fontAlgn="b"/>
                      <a:r>
                        <a:rPr lang="en-US" sz="1400" u="none" strike="noStrike" dirty="0">
                          <a:solidFill>
                            <a:schemeClr val="tx2"/>
                          </a:solidFill>
                          <a:effectLst/>
                        </a:rPr>
                        <a:t>Denton</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11</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859,064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23,734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25.9%</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63.8%</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10.3%</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798593721"/>
                  </a:ext>
                </a:extLst>
              </a:tr>
              <a:tr h="226176">
                <a:tc>
                  <a:txBody>
                    <a:bodyPr/>
                    <a:lstStyle/>
                    <a:p>
                      <a:pPr algn="ctr" fontAlgn="b"/>
                      <a:r>
                        <a:rPr lang="en-US" sz="1400" u="none" strike="noStrike" dirty="0">
                          <a:solidFill>
                            <a:schemeClr val="tx2"/>
                          </a:solidFill>
                          <a:effectLst/>
                        </a:rPr>
                        <a:t>Fort Bend</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13</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787,858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21,722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29.0%</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45.8%</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25.2%</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88169718"/>
                  </a:ext>
                </a:extLst>
              </a:tr>
              <a:tr h="226176">
                <a:tc>
                  <a:txBody>
                    <a:bodyPr/>
                    <a:lstStyle/>
                    <a:p>
                      <a:pPr algn="ctr" fontAlgn="b"/>
                      <a:r>
                        <a:rPr lang="en-US" sz="1400" u="none" strike="noStrike" dirty="0">
                          <a:solidFill>
                            <a:schemeClr val="tx2"/>
                          </a:solidFill>
                          <a:effectLst/>
                        </a:rPr>
                        <a:t>Travis</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14</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1,248,743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20,972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46.3%</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23.5%</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30.2%</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26814583"/>
                  </a:ext>
                </a:extLst>
              </a:tr>
              <a:tr h="226176">
                <a:tc>
                  <a:txBody>
                    <a:bodyPr/>
                    <a:lstStyle/>
                    <a:p>
                      <a:pPr algn="ctr" fontAlgn="b"/>
                      <a:r>
                        <a:rPr lang="en-US" sz="1400" u="none" strike="noStrike" dirty="0">
                          <a:solidFill>
                            <a:schemeClr val="tx2"/>
                          </a:solidFill>
                          <a:effectLst/>
                        </a:rPr>
                        <a:t>Williamson</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15</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566,719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           20,771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18.4%</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75.7%</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5.9%</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88018286"/>
                  </a:ext>
                </a:extLst>
              </a:tr>
              <a:tr h="226176">
                <a:tc>
                  <a:txBody>
                    <a:bodyPr/>
                    <a:lstStyle/>
                    <a:p>
                      <a:pPr algn="ctr" fontAlgn="b"/>
                      <a:r>
                        <a:rPr lang="en-US" sz="1400" u="none" strike="noStrike" dirty="0">
                          <a:solidFill>
                            <a:schemeClr val="tx2"/>
                          </a:solidFill>
                          <a:effectLst/>
                        </a:rPr>
                        <a:t>Montgomery</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17</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590,925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18,779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17.4%</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73.9%</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8.6%</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6543038"/>
                  </a:ext>
                </a:extLst>
              </a:tr>
              <a:tr h="226176">
                <a:tc>
                  <a:txBody>
                    <a:bodyPr/>
                    <a:lstStyle/>
                    <a:p>
                      <a:pPr algn="ctr" fontAlgn="b"/>
                      <a:r>
                        <a:rPr lang="en-US" sz="1400" u="none" strike="noStrike" dirty="0">
                          <a:solidFill>
                            <a:schemeClr val="tx2"/>
                          </a:solidFill>
                          <a:effectLst/>
                        </a:rPr>
                        <a:t>Dallas</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28</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2,637,772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14,973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153.5%</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-148.9%</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95.5%</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299362724"/>
                  </a:ext>
                </a:extLst>
              </a:tr>
              <a:tr h="226176">
                <a:tc>
                  <a:txBody>
                    <a:bodyPr/>
                    <a:lstStyle/>
                    <a:p>
                      <a:pPr algn="ctr" fontAlgn="b"/>
                      <a:r>
                        <a:rPr lang="en-US" sz="1400" u="none" strike="noStrike" dirty="0">
                          <a:solidFill>
                            <a:schemeClr val="tx2"/>
                          </a:solidFill>
                          <a:effectLst/>
                        </a:rPr>
                        <a:t>Hays</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56</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222,631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8,354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18.7%</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78.3%</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3.1%</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77077208"/>
                  </a:ext>
                </a:extLst>
              </a:tr>
              <a:tr h="226176">
                <a:tc>
                  <a:txBody>
                    <a:bodyPr/>
                    <a:lstStyle/>
                    <a:p>
                      <a:pPr algn="ctr" fontAlgn="b"/>
                      <a:r>
                        <a:rPr lang="en-US" sz="1400" u="none" strike="noStrike" dirty="0">
                          <a:solidFill>
                            <a:schemeClr val="tx2"/>
                          </a:solidFill>
                          <a:effectLst/>
                        </a:rPr>
                        <a:t>Bell</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61</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355,642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7,791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49.1%</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39.8%</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11.1%</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518785377"/>
                  </a:ext>
                </a:extLst>
              </a:tr>
              <a:tr h="226176">
                <a:tc>
                  <a:txBody>
                    <a:bodyPr/>
                    <a:lstStyle/>
                    <a:p>
                      <a:pPr algn="ctr" fontAlgn="b"/>
                      <a:r>
                        <a:rPr lang="en-US" sz="1400" u="none" strike="noStrike" dirty="0">
                          <a:solidFill>
                            <a:schemeClr val="tx2"/>
                          </a:solidFill>
                          <a:effectLst/>
                        </a:rPr>
                        <a:t>Hidalgo</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65</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dirty="0">
                          <a:solidFill>
                            <a:schemeClr val="tx2"/>
                          </a:solidFill>
                          <a:effectLst/>
                        </a:rPr>
                        <a:t>               865,939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7,616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131.1%</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-46.7%</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15.6%</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480702678"/>
                  </a:ext>
                </a:extLst>
              </a:tr>
              <a:tr h="226176">
                <a:tc>
                  <a:txBody>
                    <a:bodyPr/>
                    <a:lstStyle/>
                    <a:p>
                      <a:pPr algn="ctr" fontAlgn="b"/>
                      <a:r>
                        <a:rPr lang="en-US" sz="1400" u="none" strike="noStrike" dirty="0">
                          <a:solidFill>
                            <a:schemeClr val="tx2"/>
                          </a:solidFill>
                          <a:effectLst/>
                        </a:rPr>
                        <a:t>Comal</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67</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148,373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7,583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4.9%</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93.1%</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2.0%</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80429443"/>
                  </a:ext>
                </a:extLst>
              </a:tr>
              <a:tr h="226176">
                <a:tc>
                  <a:txBody>
                    <a:bodyPr/>
                    <a:lstStyle/>
                    <a:p>
                      <a:pPr algn="ctr" fontAlgn="b"/>
                      <a:r>
                        <a:rPr lang="en-US" sz="1400" u="none" strike="noStrike" dirty="0">
                          <a:solidFill>
                            <a:schemeClr val="tx2"/>
                          </a:solidFill>
                          <a:effectLst/>
                        </a:rPr>
                        <a:t>Brazoria</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68</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370,200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7,500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30.9%</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59.8%</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9.3%</a:t>
                      </a:r>
                      <a:endParaRPr lang="en-US" sz="1400" b="0" i="0" u="none" strike="noStrike">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93999485"/>
                  </a:ext>
                </a:extLst>
              </a:tr>
              <a:tr h="226176">
                <a:tc>
                  <a:txBody>
                    <a:bodyPr/>
                    <a:lstStyle/>
                    <a:p>
                      <a:pPr algn="ctr" fontAlgn="b"/>
                      <a:r>
                        <a:rPr lang="en-US" sz="1400" u="none" strike="noStrike" dirty="0">
                          <a:solidFill>
                            <a:schemeClr val="tx2"/>
                          </a:solidFill>
                          <a:effectLst/>
                        </a:rPr>
                        <a:t>Midland</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ctr" fontAlgn="b"/>
                      <a:r>
                        <a:rPr lang="en-US" sz="1400" u="none" strike="noStrike" dirty="0">
                          <a:solidFill>
                            <a:schemeClr val="tx2"/>
                          </a:solidFill>
                          <a:effectLst/>
                        </a:rPr>
                        <a:t>72</a:t>
                      </a:r>
                      <a:endParaRPr lang="en-US" sz="1400" b="0" i="0" u="none" strike="noStrike" dirty="0">
                        <a:solidFill>
                          <a:schemeClr val="tx2"/>
                        </a:solidFill>
                        <a:effectLst/>
                        <a:latin typeface="Calibri" panose="020F0502020204030204" pitchFamily="34" charset="0"/>
                      </a:endParaRPr>
                    </a:p>
                  </a:txBody>
                  <a:tcPr marL="7144" marR="7144" marT="7144" marB="0" anchor="ctr"/>
                </a:tc>
                <a:tc>
                  <a:txBody>
                    <a:bodyPr/>
                    <a:lstStyle/>
                    <a:p>
                      <a:pPr algn="r" fontAlgn="b"/>
                      <a:r>
                        <a:rPr lang="en-US" sz="1400" u="none" strike="noStrike">
                          <a:solidFill>
                            <a:schemeClr val="tx2"/>
                          </a:solidFill>
                          <a:effectLst/>
                        </a:rPr>
                        <a:t>               172,578 </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             7,192 </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a:solidFill>
                            <a:schemeClr val="tx2"/>
                          </a:solidFill>
                          <a:effectLst/>
                        </a:rPr>
                        <a:t>24.3%</a:t>
                      </a:r>
                      <a:endParaRPr lang="en-US" sz="1400" b="0" i="0" u="none" strike="noStrike">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69.3%</a:t>
                      </a:r>
                      <a:endParaRPr lang="en-US" sz="1400" b="0" i="0" u="none" strike="noStrike" dirty="0">
                        <a:solidFill>
                          <a:schemeClr val="tx2"/>
                        </a:solidFill>
                        <a:effectLst/>
                        <a:latin typeface="Calibri" panose="020F0502020204030204" pitchFamily="34" charset="0"/>
                      </a:endParaRPr>
                    </a:p>
                  </a:txBody>
                  <a:tcPr marL="7144" marR="7144" marT="7144" marB="0" anchor="b"/>
                </a:tc>
                <a:tc>
                  <a:txBody>
                    <a:bodyPr/>
                    <a:lstStyle/>
                    <a:p>
                      <a:pPr algn="r" fontAlgn="b"/>
                      <a:r>
                        <a:rPr lang="en-US" sz="1400" u="none" strike="noStrike" dirty="0">
                          <a:solidFill>
                            <a:schemeClr val="tx2"/>
                          </a:solidFill>
                          <a:effectLst/>
                        </a:rPr>
                        <a:t>6.4%</a:t>
                      </a:r>
                      <a:endParaRPr lang="en-US" sz="1400" b="0" i="0" u="none" strike="noStrike" dirty="0">
                        <a:solidFill>
                          <a:schemeClr val="tx2"/>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985662721"/>
                  </a:ext>
                </a:extLst>
              </a:tr>
            </a:tbl>
          </a:graphicData>
        </a:graphic>
      </p:graphicFrame>
      <p:sp>
        <p:nvSpPr>
          <p:cNvPr id="3" name="Rectangle 2"/>
          <p:cNvSpPr/>
          <p:nvPr/>
        </p:nvSpPr>
        <p:spPr>
          <a:xfrm>
            <a:off x="2362200" y="76200"/>
            <a:ext cx="4948149" cy="954107"/>
          </a:xfrm>
          <a:prstGeom prst="rect">
            <a:avLst/>
          </a:prstGeom>
        </p:spPr>
        <p:txBody>
          <a:bodyPr wrap="square">
            <a:spAutoFit/>
          </a:bodyPr>
          <a:lstStyle/>
          <a:p>
            <a:pPr algn="ctr"/>
            <a:r>
              <a:rPr lang="en-US" sz="2800" dirty="0">
                <a:solidFill>
                  <a:schemeClr val="bg1"/>
                </a:solidFill>
                <a:latin typeface="+mn-lt"/>
              </a:rPr>
              <a:t>Top Counties for Numeric Growth in Texas, 2017-2018</a:t>
            </a:r>
          </a:p>
        </p:txBody>
      </p:sp>
      <p:sp>
        <p:nvSpPr>
          <p:cNvPr id="4" name="Rectangle 3"/>
          <p:cNvSpPr/>
          <p:nvPr/>
        </p:nvSpPr>
        <p:spPr>
          <a:xfrm>
            <a:off x="304800" y="6456728"/>
            <a:ext cx="4686300" cy="219291"/>
          </a:xfrm>
          <a:prstGeom prst="rect">
            <a:avLst/>
          </a:prstGeom>
        </p:spPr>
        <p:txBody>
          <a:bodyPr wrap="square">
            <a:spAutoFit/>
          </a:bodyPr>
          <a:lstStyle/>
          <a:p>
            <a:r>
              <a:rPr lang="en-US" sz="825" dirty="0">
                <a:latin typeface="Calibri" panose="020F0502020204030204" pitchFamily="34" charset="0"/>
                <a:ea typeface="Calibri" panose="020F0502020204030204" pitchFamily="34" charset="0"/>
                <a:cs typeface="Times New Roman" panose="02020603050405020304" pitchFamily="18" charset="0"/>
              </a:rPr>
              <a:t>Harris, Dallas, and Hidalgo Counties had negative net migration.</a:t>
            </a:r>
            <a:endParaRPr lang="en-US" sz="825" dirty="0"/>
          </a:p>
        </p:txBody>
      </p:sp>
      <p:sp>
        <p:nvSpPr>
          <p:cNvPr id="5" name="Rectangle 4"/>
          <p:cNvSpPr/>
          <p:nvPr/>
        </p:nvSpPr>
        <p:spPr>
          <a:xfrm>
            <a:off x="304800" y="6228524"/>
            <a:ext cx="3429000" cy="228204"/>
          </a:xfrm>
          <a:prstGeom prst="rect">
            <a:avLst/>
          </a:prstGeom>
        </p:spPr>
        <p:txBody>
          <a:bodyPr>
            <a:spAutoFit/>
          </a:bodyPr>
          <a:lstStyle/>
          <a:p>
            <a:pPr>
              <a:lnSpc>
                <a:spcPct val="107000"/>
              </a:lnSpc>
              <a:spcBef>
                <a:spcPts val="0"/>
              </a:spcBef>
              <a:spcAft>
                <a:spcPts val="0"/>
              </a:spcAft>
            </a:pPr>
            <a:r>
              <a:rPr lang="en-US" sz="825" dirty="0"/>
              <a:t>Source: U.S. Census  Bureau, 2018 Vintage Population Estimates</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410200" y="2514600"/>
            <a:ext cx="685800" cy="152400"/>
          </a:xfrm>
          <a:prstGeom prst="rect">
            <a:avLst/>
          </a:prstGeom>
        </p:spPr>
        <p:txBody>
          <a:bodyPr rtlCol="0" anchor="ctr">
            <a:spAutoFit/>
          </a:bodyPr>
          <a:lstStyle/>
          <a:p>
            <a:pPr algn="ctr"/>
            <a:endParaRPr lang="en-US" dirty="0">
              <a:solidFill>
                <a:schemeClr val="tx2"/>
              </a:solidFill>
            </a:endParaRPr>
          </a:p>
        </p:txBody>
      </p:sp>
      <p:sp>
        <p:nvSpPr>
          <p:cNvPr id="7" name="Rectangle 6"/>
          <p:cNvSpPr/>
          <p:nvPr/>
        </p:nvSpPr>
        <p:spPr>
          <a:xfrm>
            <a:off x="5029201" y="2895600"/>
            <a:ext cx="3429000" cy="497265"/>
          </a:xfrm>
          <a:prstGeom prst="rect">
            <a:avLst/>
          </a:prstGeom>
          <a:ln w="31750">
            <a:solidFill>
              <a:schemeClr val="accent4">
                <a:lumMod val="75000"/>
              </a:schemeClr>
            </a:solidFill>
          </a:ln>
        </p:spPr>
        <p:txBody>
          <a:bodyPr wrap="square" rtlCol="0" anchor="ctr">
            <a:spAutoFit/>
          </a:bodyPr>
          <a:lstStyle/>
          <a:p>
            <a:pPr algn="ctr"/>
            <a:endParaRPr lang="en-US" dirty="0">
              <a:solidFill>
                <a:schemeClr val="tx2"/>
              </a:solidFill>
            </a:endParaRPr>
          </a:p>
        </p:txBody>
      </p:sp>
      <p:sp>
        <p:nvSpPr>
          <p:cNvPr id="10" name="Rectangle 9"/>
          <p:cNvSpPr/>
          <p:nvPr/>
        </p:nvSpPr>
        <p:spPr>
          <a:xfrm>
            <a:off x="5029201" y="2476499"/>
            <a:ext cx="3429000" cy="228601"/>
          </a:xfrm>
          <a:prstGeom prst="rect">
            <a:avLst/>
          </a:prstGeom>
          <a:ln w="31750">
            <a:solidFill>
              <a:schemeClr val="accent2">
                <a:lumMod val="75000"/>
              </a:schemeClr>
            </a:solidFill>
          </a:ln>
        </p:spPr>
        <p:txBody>
          <a:bodyPr rtlCol="0" anchor="ctr">
            <a:spAutoFit/>
          </a:bodyPr>
          <a:lstStyle/>
          <a:p>
            <a:pPr algn="ctr"/>
            <a:endParaRPr lang="en-US" dirty="0">
              <a:solidFill>
                <a:schemeClr val="tx2"/>
              </a:solidFill>
            </a:endParaRPr>
          </a:p>
        </p:txBody>
      </p:sp>
      <p:sp>
        <p:nvSpPr>
          <p:cNvPr id="11" name="Rectangle 10"/>
          <p:cNvSpPr/>
          <p:nvPr/>
        </p:nvSpPr>
        <p:spPr>
          <a:xfrm>
            <a:off x="5015653" y="4495800"/>
            <a:ext cx="3442547" cy="228601"/>
          </a:xfrm>
          <a:prstGeom prst="rect">
            <a:avLst/>
          </a:prstGeom>
          <a:ln w="31750">
            <a:solidFill>
              <a:schemeClr val="accent2">
                <a:lumMod val="75000"/>
              </a:schemeClr>
            </a:solidFill>
          </a:ln>
        </p:spPr>
        <p:txBody>
          <a:bodyPr wrap="square" rtlCol="0" anchor="ctr">
            <a:spAutoFit/>
          </a:bodyPr>
          <a:lstStyle/>
          <a:p>
            <a:pPr algn="ctr"/>
            <a:endParaRPr lang="en-US" dirty="0">
              <a:solidFill>
                <a:schemeClr val="tx2"/>
              </a:solidFill>
            </a:endParaRPr>
          </a:p>
        </p:txBody>
      </p:sp>
      <p:sp>
        <p:nvSpPr>
          <p:cNvPr id="12" name="Rectangle 11"/>
          <p:cNvSpPr/>
          <p:nvPr/>
        </p:nvSpPr>
        <p:spPr>
          <a:xfrm>
            <a:off x="5015654" y="3810005"/>
            <a:ext cx="3442547" cy="268653"/>
          </a:xfrm>
          <a:prstGeom prst="rect">
            <a:avLst/>
          </a:prstGeom>
          <a:ln w="31750">
            <a:solidFill>
              <a:schemeClr val="accent4">
                <a:lumMod val="75000"/>
              </a:schemeClr>
            </a:solidFill>
          </a:ln>
        </p:spPr>
        <p:txBody>
          <a:bodyPr wrap="square" rtlCol="0" anchor="ctr">
            <a:spAutoFit/>
          </a:bodyPr>
          <a:lstStyle/>
          <a:p>
            <a:pPr algn="ctr"/>
            <a:endParaRPr lang="en-US" dirty="0">
              <a:solidFill>
                <a:schemeClr val="tx2"/>
              </a:solidFill>
            </a:endParaRPr>
          </a:p>
        </p:txBody>
      </p:sp>
    </p:spTree>
    <p:extLst>
      <p:ext uri="{BB962C8B-B14F-4D97-AF65-F5344CB8AC3E}">
        <p14:creationId xmlns:p14="http://schemas.microsoft.com/office/powerpoint/2010/main" val="182680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Top Counties for Percent Growth* in Texas, 2017-2018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7077569"/>
              </p:ext>
            </p:extLst>
          </p:nvPr>
        </p:nvGraphicFramePr>
        <p:xfrm>
          <a:off x="457200" y="1447800"/>
          <a:ext cx="8382001" cy="4944729"/>
        </p:xfrm>
        <a:graphic>
          <a:graphicData uri="http://schemas.openxmlformats.org/drawingml/2006/table">
            <a:tbl>
              <a:tblPr firstRow="1" bandRow="1">
                <a:tableStyleId>{5C22544A-7EE6-4342-B048-85BDC9FD1C3A}</a:tableStyleId>
              </a:tblPr>
              <a:tblGrid>
                <a:gridCol w="1047750">
                  <a:extLst>
                    <a:ext uri="{9D8B030D-6E8A-4147-A177-3AD203B41FA5}">
                      <a16:colId xmlns:a16="http://schemas.microsoft.com/office/drawing/2014/main" val="3618365980"/>
                    </a:ext>
                  </a:extLst>
                </a:gridCol>
                <a:gridCol w="843234">
                  <a:extLst>
                    <a:ext uri="{9D8B030D-6E8A-4147-A177-3AD203B41FA5}">
                      <a16:colId xmlns:a16="http://schemas.microsoft.com/office/drawing/2014/main" val="272417622"/>
                    </a:ext>
                  </a:extLst>
                </a:gridCol>
                <a:gridCol w="1252267">
                  <a:extLst>
                    <a:ext uri="{9D8B030D-6E8A-4147-A177-3AD203B41FA5}">
                      <a16:colId xmlns:a16="http://schemas.microsoft.com/office/drawing/2014/main" val="1015821435"/>
                    </a:ext>
                  </a:extLst>
                </a:gridCol>
                <a:gridCol w="1047750">
                  <a:extLst>
                    <a:ext uri="{9D8B030D-6E8A-4147-A177-3AD203B41FA5}">
                      <a16:colId xmlns:a16="http://schemas.microsoft.com/office/drawing/2014/main" val="2286551118"/>
                    </a:ext>
                  </a:extLst>
                </a:gridCol>
                <a:gridCol w="1047750">
                  <a:extLst>
                    <a:ext uri="{9D8B030D-6E8A-4147-A177-3AD203B41FA5}">
                      <a16:colId xmlns:a16="http://schemas.microsoft.com/office/drawing/2014/main" val="1610831424"/>
                    </a:ext>
                  </a:extLst>
                </a:gridCol>
                <a:gridCol w="1047750">
                  <a:extLst>
                    <a:ext uri="{9D8B030D-6E8A-4147-A177-3AD203B41FA5}">
                      <a16:colId xmlns:a16="http://schemas.microsoft.com/office/drawing/2014/main" val="1733748141"/>
                    </a:ext>
                  </a:extLst>
                </a:gridCol>
                <a:gridCol w="1047750">
                  <a:extLst>
                    <a:ext uri="{9D8B030D-6E8A-4147-A177-3AD203B41FA5}">
                      <a16:colId xmlns:a16="http://schemas.microsoft.com/office/drawing/2014/main" val="173708240"/>
                    </a:ext>
                  </a:extLst>
                </a:gridCol>
                <a:gridCol w="1047750">
                  <a:extLst>
                    <a:ext uri="{9D8B030D-6E8A-4147-A177-3AD203B41FA5}">
                      <a16:colId xmlns:a16="http://schemas.microsoft.com/office/drawing/2014/main" val="2155483443"/>
                    </a:ext>
                  </a:extLst>
                </a:gridCol>
              </a:tblGrid>
              <a:tr h="1147753">
                <a:tc>
                  <a:txBody>
                    <a:bodyPr/>
                    <a:lstStyle/>
                    <a:p>
                      <a:pPr algn="ctr" fontAlgn="b"/>
                      <a:r>
                        <a:rPr lang="en-US" sz="1400" b="1" i="0" u="none" strike="noStrike" dirty="0">
                          <a:solidFill>
                            <a:schemeClr val="bg1"/>
                          </a:solidFill>
                          <a:effectLst/>
                          <a:latin typeface="Calibri" panose="020F0502020204030204" pitchFamily="34" charset="0"/>
                        </a:rPr>
                        <a:t>County</a:t>
                      </a: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U.S. Rank</a:t>
                      </a: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2018 Population Estimate</a:t>
                      </a: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Population Change </a:t>
                      </a:r>
                    </a:p>
                    <a:p>
                      <a:pPr algn="ctr" fontAlgn="b"/>
                      <a:r>
                        <a:rPr lang="en-US" sz="1400" b="1" i="0" u="none" strike="noStrike" dirty="0">
                          <a:solidFill>
                            <a:schemeClr val="bg1"/>
                          </a:solidFill>
                          <a:effectLst/>
                          <a:latin typeface="Calibri" panose="020F0502020204030204" pitchFamily="34" charset="0"/>
                        </a:rPr>
                        <a:t>2017-18</a:t>
                      </a: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Percent Population</a:t>
                      </a:r>
                      <a:r>
                        <a:rPr lang="en-US" sz="1400" b="1" i="0" u="none" strike="noStrike" baseline="0" dirty="0">
                          <a:solidFill>
                            <a:schemeClr val="bg1"/>
                          </a:solidFill>
                          <a:effectLst/>
                          <a:latin typeface="Calibri" panose="020F0502020204030204" pitchFamily="34" charset="0"/>
                        </a:rPr>
                        <a:t> Change </a:t>
                      </a:r>
                    </a:p>
                    <a:p>
                      <a:pPr algn="ctr" fontAlgn="b"/>
                      <a:r>
                        <a:rPr lang="en-US" sz="1400" b="1" i="0" u="none" strike="noStrike" baseline="0" dirty="0">
                          <a:solidFill>
                            <a:schemeClr val="bg1"/>
                          </a:solidFill>
                          <a:effectLst/>
                          <a:latin typeface="Calibri" panose="020F0502020204030204" pitchFamily="34" charset="0"/>
                        </a:rPr>
                        <a:t>2017-18</a:t>
                      </a:r>
                      <a:endParaRPr lang="en-US" sz="14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Percent of Population</a:t>
                      </a:r>
                      <a:r>
                        <a:rPr lang="en-US" sz="1400" b="1" i="0" u="none" strike="noStrike" baseline="0" dirty="0">
                          <a:solidFill>
                            <a:schemeClr val="bg1"/>
                          </a:solidFill>
                          <a:effectLst/>
                          <a:latin typeface="Calibri" panose="020F0502020204030204" pitchFamily="34" charset="0"/>
                        </a:rPr>
                        <a:t> Change from Natural Increase</a:t>
                      </a:r>
                      <a:endParaRPr lang="en-US" sz="14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Percent of Population Change from Domestic Migration</a:t>
                      </a:r>
                    </a:p>
                  </a:txBody>
                  <a:tcPr marL="7144" marR="7144" marT="7144" marB="0" anchor="ctr"/>
                </a:tc>
                <a:tc>
                  <a:txBody>
                    <a:bodyPr/>
                    <a:lstStyle/>
                    <a:p>
                      <a:pPr algn="ctr" fontAlgn="b"/>
                      <a:r>
                        <a:rPr lang="en-US" sz="1400" b="1" i="0" u="none" strike="noStrike" dirty="0">
                          <a:solidFill>
                            <a:schemeClr val="bg1"/>
                          </a:solidFill>
                          <a:effectLst/>
                          <a:latin typeface="Calibri" panose="020F0502020204030204" pitchFamily="34" charset="0"/>
                        </a:rPr>
                        <a:t>Percent of Population Change from International Migration</a:t>
                      </a:r>
                    </a:p>
                  </a:txBody>
                  <a:tcPr marL="7144" marR="7144" marT="7144" marB="0" anchor="ctr"/>
                </a:tc>
                <a:extLst>
                  <a:ext uri="{0D108BD9-81ED-4DB2-BD59-A6C34878D82A}">
                    <a16:rowId xmlns:a16="http://schemas.microsoft.com/office/drawing/2014/main" val="3848485120"/>
                  </a:ext>
                </a:extLst>
              </a:tr>
              <a:tr h="237311">
                <a:tc>
                  <a:txBody>
                    <a:bodyPr/>
                    <a:lstStyle/>
                    <a:p>
                      <a:pPr algn="ctr" fontAlgn="b"/>
                      <a:r>
                        <a:rPr lang="en-US" sz="1400" b="0" i="0" u="none" strike="noStrike" dirty="0">
                          <a:solidFill>
                            <a:schemeClr val="tx2"/>
                          </a:solidFill>
                          <a:effectLst/>
                          <a:latin typeface="Calibri" panose="020F0502020204030204" pitchFamily="34" charset="0"/>
                        </a:rPr>
                        <a:t>Comal</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148,373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7,583 </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5.4%</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4.9%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93.1%</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2.0%</a:t>
                      </a:r>
                    </a:p>
                  </a:txBody>
                  <a:tcPr marL="7144" marR="7144" marT="7144" marB="0" anchor="b"/>
                </a:tc>
                <a:extLst>
                  <a:ext uri="{0D108BD9-81ED-4DB2-BD59-A6C34878D82A}">
                    <a16:rowId xmlns:a16="http://schemas.microsoft.com/office/drawing/2014/main" val="1776565371"/>
                  </a:ext>
                </a:extLst>
              </a:tr>
              <a:tr h="237311">
                <a:tc>
                  <a:txBody>
                    <a:bodyPr/>
                    <a:lstStyle/>
                    <a:p>
                      <a:pPr algn="ctr" fontAlgn="b"/>
                      <a:r>
                        <a:rPr lang="en-US" sz="1400" b="0" i="0" u="none" strike="noStrike" dirty="0">
                          <a:solidFill>
                            <a:schemeClr val="tx2"/>
                          </a:solidFill>
                          <a:effectLst/>
                          <a:latin typeface="Calibri" panose="020F0502020204030204" pitchFamily="34" charset="0"/>
                        </a:rPr>
                        <a:t>Kaufman</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4</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128,622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5,777 </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4.7%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13.0%</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85.8%</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1.2%</a:t>
                      </a:r>
                    </a:p>
                  </a:txBody>
                  <a:tcPr marL="7144" marR="7144" marT="7144" marB="0" anchor="b"/>
                </a:tc>
                <a:extLst>
                  <a:ext uri="{0D108BD9-81ED-4DB2-BD59-A6C34878D82A}">
                    <a16:rowId xmlns:a16="http://schemas.microsoft.com/office/drawing/2014/main" val="179818557"/>
                  </a:ext>
                </a:extLst>
              </a:tr>
              <a:tr h="237311">
                <a:tc>
                  <a:txBody>
                    <a:bodyPr/>
                    <a:lstStyle/>
                    <a:p>
                      <a:pPr algn="ctr" fontAlgn="b"/>
                      <a:r>
                        <a:rPr lang="en-US" sz="1400" b="0" i="0" u="none" strike="noStrike" dirty="0">
                          <a:solidFill>
                            <a:schemeClr val="tx2"/>
                          </a:solidFill>
                          <a:effectLst/>
                          <a:latin typeface="Calibri" panose="020F0502020204030204" pitchFamily="34" charset="0"/>
                        </a:rPr>
                        <a:t>Midland</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7</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172,578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7,192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4.3%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24.3%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69.3%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6.4%</a:t>
                      </a:r>
                    </a:p>
                  </a:txBody>
                  <a:tcPr marL="7144" marR="7144" marT="7144" marB="0" anchor="b"/>
                </a:tc>
                <a:extLst>
                  <a:ext uri="{0D108BD9-81ED-4DB2-BD59-A6C34878D82A}">
                    <a16:rowId xmlns:a16="http://schemas.microsoft.com/office/drawing/2014/main" val="2664998668"/>
                  </a:ext>
                </a:extLst>
              </a:tr>
              <a:tr h="237311">
                <a:tc>
                  <a:txBody>
                    <a:bodyPr/>
                    <a:lstStyle/>
                    <a:p>
                      <a:pPr algn="ctr" fontAlgn="b"/>
                      <a:r>
                        <a:rPr lang="en-US" sz="1400" b="0" i="0" u="none" strike="noStrike" dirty="0">
                          <a:solidFill>
                            <a:schemeClr val="tx2"/>
                          </a:solidFill>
                          <a:effectLst/>
                          <a:latin typeface="Calibri" panose="020F0502020204030204" pitchFamily="34" charset="0"/>
                        </a:rPr>
                        <a:t>Hood</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10</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60,537 </a:t>
                      </a:r>
                    </a:p>
                  </a:txBody>
                  <a:tcPr marL="7144" marR="7144" marT="7144" marB="0" anchor="b"/>
                </a:tc>
                <a:tc>
                  <a:txBody>
                    <a:bodyPr/>
                    <a:lstStyle/>
                    <a:p>
                      <a:pPr algn="r" fontAlgn="b"/>
                      <a:r>
                        <a:rPr lang="en-US" sz="1400" b="0" i="0" u="none" strike="noStrike">
                          <a:solidFill>
                            <a:schemeClr val="tx2"/>
                          </a:solidFill>
                          <a:effectLst/>
                          <a:latin typeface="Calibri" panose="020F0502020204030204" pitchFamily="34" charset="0"/>
                        </a:rPr>
                        <a:t>           2,383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4.1%</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100.0%</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965111107"/>
                  </a:ext>
                </a:extLst>
              </a:tr>
              <a:tr h="237311">
                <a:tc>
                  <a:txBody>
                    <a:bodyPr/>
                    <a:lstStyle/>
                    <a:p>
                      <a:pPr algn="ctr" fontAlgn="b"/>
                      <a:r>
                        <a:rPr lang="en-US" sz="1400" b="0" i="0" u="none" strike="noStrike" dirty="0">
                          <a:solidFill>
                            <a:schemeClr val="tx2"/>
                          </a:solidFill>
                          <a:effectLst/>
                          <a:latin typeface="Calibri" panose="020F0502020204030204" pitchFamily="34" charset="0"/>
                        </a:rPr>
                        <a:t>Rockwall</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13</a:t>
                      </a:r>
                    </a:p>
                  </a:txBody>
                  <a:tcPr marL="7144" marR="7144" marT="7144" marB="0" anchor="b"/>
                </a:tc>
                <a:tc>
                  <a:txBody>
                    <a:bodyPr/>
                    <a:lstStyle/>
                    <a:p>
                      <a:pPr algn="r" fontAlgn="b"/>
                      <a:r>
                        <a:rPr lang="en-US" sz="1400" b="0" i="0" u="none" strike="noStrike">
                          <a:solidFill>
                            <a:schemeClr val="tx2"/>
                          </a:solidFill>
                          <a:effectLst/>
                          <a:latin typeface="Calibri" panose="020F0502020204030204" pitchFamily="34" charset="0"/>
                        </a:rPr>
                        <a:t>             100,657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3,780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11.8%</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84.4%</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3.8%</a:t>
                      </a:r>
                    </a:p>
                  </a:txBody>
                  <a:tcPr marL="7144" marR="7144" marT="7144" marB="0" anchor="b"/>
                </a:tc>
                <a:extLst>
                  <a:ext uri="{0D108BD9-81ED-4DB2-BD59-A6C34878D82A}">
                    <a16:rowId xmlns:a16="http://schemas.microsoft.com/office/drawing/2014/main" val="1909598475"/>
                  </a:ext>
                </a:extLst>
              </a:tr>
              <a:tr h="237311">
                <a:tc>
                  <a:txBody>
                    <a:bodyPr/>
                    <a:lstStyle/>
                    <a:p>
                      <a:pPr algn="ctr" fontAlgn="b"/>
                      <a:r>
                        <a:rPr lang="en-US" sz="1400" b="0" i="0" u="none" strike="noStrike">
                          <a:solidFill>
                            <a:schemeClr val="tx2"/>
                          </a:solidFill>
                          <a:effectLst/>
                          <a:latin typeface="Calibri" panose="020F0502020204030204" pitchFamily="34" charset="0"/>
                        </a:rPr>
                        <a:t>Hays</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14</a:t>
                      </a:r>
                    </a:p>
                  </a:txBody>
                  <a:tcPr marL="7144" marR="7144" marT="7144" marB="0" anchor="b"/>
                </a:tc>
                <a:tc>
                  <a:txBody>
                    <a:bodyPr/>
                    <a:lstStyle/>
                    <a:p>
                      <a:pPr algn="r" fontAlgn="b"/>
                      <a:r>
                        <a:rPr lang="en-US" sz="1400" b="0" i="0" u="none" strike="noStrike">
                          <a:solidFill>
                            <a:schemeClr val="tx2"/>
                          </a:solidFill>
                          <a:effectLst/>
                          <a:latin typeface="Calibri" panose="020F0502020204030204" pitchFamily="34" charset="0"/>
                        </a:rPr>
                        <a:t>             222,631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8,354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3.9%</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18.7%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78.3%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3.1%</a:t>
                      </a:r>
                    </a:p>
                  </a:txBody>
                  <a:tcPr marL="7144" marR="7144" marT="7144" marB="0" anchor="b"/>
                </a:tc>
                <a:extLst>
                  <a:ext uri="{0D108BD9-81ED-4DB2-BD59-A6C34878D82A}">
                    <a16:rowId xmlns:a16="http://schemas.microsoft.com/office/drawing/2014/main" val="3272173023"/>
                  </a:ext>
                </a:extLst>
              </a:tr>
              <a:tr h="237311">
                <a:tc>
                  <a:txBody>
                    <a:bodyPr/>
                    <a:lstStyle/>
                    <a:p>
                      <a:pPr algn="ctr" fontAlgn="b"/>
                      <a:r>
                        <a:rPr lang="en-US" sz="1400" b="0" i="0" u="none" strike="noStrike">
                          <a:solidFill>
                            <a:schemeClr val="tx2"/>
                          </a:solidFill>
                          <a:effectLst/>
                          <a:latin typeface="Calibri" panose="020F0502020204030204" pitchFamily="34" charset="0"/>
                        </a:rPr>
                        <a:t>Williamson</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18</a:t>
                      </a:r>
                    </a:p>
                  </a:txBody>
                  <a:tcPr marL="7144" marR="7144" marT="7144" marB="0" anchor="b"/>
                </a:tc>
                <a:tc>
                  <a:txBody>
                    <a:bodyPr/>
                    <a:lstStyle/>
                    <a:p>
                      <a:pPr algn="r" fontAlgn="b"/>
                      <a:r>
                        <a:rPr lang="en-US" sz="1400" b="0" i="0" u="none" strike="noStrike">
                          <a:solidFill>
                            <a:schemeClr val="tx2"/>
                          </a:solidFill>
                          <a:effectLst/>
                          <a:latin typeface="Calibri" panose="020F0502020204030204" pitchFamily="34" charset="0"/>
                        </a:rPr>
                        <a:t>             566,719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20,771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3.8%</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18.4%</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75.7%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5.9%</a:t>
                      </a:r>
                    </a:p>
                  </a:txBody>
                  <a:tcPr marL="7144" marR="7144" marT="7144" marB="0" anchor="b"/>
                </a:tc>
                <a:extLst>
                  <a:ext uri="{0D108BD9-81ED-4DB2-BD59-A6C34878D82A}">
                    <a16:rowId xmlns:a16="http://schemas.microsoft.com/office/drawing/2014/main" val="3757969331"/>
                  </a:ext>
                </a:extLst>
              </a:tr>
              <a:tr h="237311">
                <a:tc>
                  <a:txBody>
                    <a:bodyPr/>
                    <a:lstStyle/>
                    <a:p>
                      <a:pPr algn="ctr" fontAlgn="b"/>
                      <a:r>
                        <a:rPr lang="en-US" sz="1400" b="0" i="0" u="none" strike="noStrike">
                          <a:solidFill>
                            <a:schemeClr val="tx2"/>
                          </a:solidFill>
                          <a:effectLst/>
                          <a:latin typeface="Calibri" panose="020F0502020204030204" pitchFamily="34" charset="0"/>
                        </a:rPr>
                        <a:t>Kendall</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20</a:t>
                      </a:r>
                    </a:p>
                  </a:txBody>
                  <a:tcPr marL="7144" marR="7144" marT="7144" marB="0" anchor="b"/>
                </a:tc>
                <a:tc>
                  <a:txBody>
                    <a:bodyPr/>
                    <a:lstStyle/>
                    <a:p>
                      <a:pPr algn="r" fontAlgn="b"/>
                      <a:r>
                        <a:rPr lang="en-US" sz="1400" b="0" i="0" u="none" strike="noStrike">
                          <a:solidFill>
                            <a:schemeClr val="tx2"/>
                          </a:solidFill>
                          <a:effectLst/>
                          <a:latin typeface="Calibri" panose="020F0502020204030204" pitchFamily="34" charset="0"/>
                        </a:rPr>
                        <a:t>               45,641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1,657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3.8%</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0.5%</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94.9%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4.6%</a:t>
                      </a:r>
                    </a:p>
                  </a:txBody>
                  <a:tcPr marL="7144" marR="7144" marT="7144" marB="0" anchor="b"/>
                </a:tc>
                <a:extLst>
                  <a:ext uri="{0D108BD9-81ED-4DB2-BD59-A6C34878D82A}">
                    <a16:rowId xmlns:a16="http://schemas.microsoft.com/office/drawing/2014/main" val="106070291"/>
                  </a:ext>
                </a:extLst>
              </a:tr>
              <a:tr h="237311">
                <a:tc>
                  <a:txBody>
                    <a:bodyPr/>
                    <a:lstStyle/>
                    <a:p>
                      <a:pPr algn="ctr" fontAlgn="b"/>
                      <a:r>
                        <a:rPr lang="en-US" sz="1400" b="0" i="0" u="none" strike="noStrike">
                          <a:solidFill>
                            <a:schemeClr val="tx2"/>
                          </a:solidFill>
                          <a:effectLst/>
                          <a:latin typeface="Calibri" panose="020F0502020204030204" pitchFamily="34" charset="0"/>
                        </a:rPr>
                        <a:t>Wise</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22</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68,305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2,442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3.7%</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6.4%</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91.9%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1.7%</a:t>
                      </a:r>
                    </a:p>
                  </a:txBody>
                  <a:tcPr marL="7144" marR="7144" marT="7144" marB="0" anchor="b"/>
                </a:tc>
                <a:extLst>
                  <a:ext uri="{0D108BD9-81ED-4DB2-BD59-A6C34878D82A}">
                    <a16:rowId xmlns:a16="http://schemas.microsoft.com/office/drawing/2014/main" val="4226570209"/>
                  </a:ext>
                </a:extLst>
              </a:tr>
              <a:tr h="237311">
                <a:tc>
                  <a:txBody>
                    <a:bodyPr/>
                    <a:lstStyle/>
                    <a:p>
                      <a:pPr algn="ctr" fontAlgn="b"/>
                      <a:r>
                        <a:rPr lang="en-US" sz="1400" b="0" i="0" u="none" strike="noStrike">
                          <a:solidFill>
                            <a:schemeClr val="tx2"/>
                          </a:solidFill>
                          <a:effectLst/>
                          <a:latin typeface="Calibri" panose="020F0502020204030204" pitchFamily="34" charset="0"/>
                        </a:rPr>
                        <a:t>Waller</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24</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53,126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1,841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3.6%</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18.9%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77.7%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03439868"/>
                  </a:ext>
                </a:extLst>
              </a:tr>
              <a:tr h="237311">
                <a:tc>
                  <a:txBody>
                    <a:bodyPr/>
                    <a:lstStyle/>
                    <a:p>
                      <a:pPr algn="ctr" fontAlgn="b"/>
                      <a:r>
                        <a:rPr lang="en-US" sz="1400" b="0" i="0" u="none" strike="noStrike">
                          <a:solidFill>
                            <a:schemeClr val="tx2"/>
                          </a:solidFill>
                          <a:effectLst/>
                          <a:latin typeface="Calibri" panose="020F0502020204030204" pitchFamily="34" charset="0"/>
                        </a:rPr>
                        <a:t>Parker</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31</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138,371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4,667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3.5%</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9.5%</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88.3%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2.2%</a:t>
                      </a:r>
                    </a:p>
                  </a:txBody>
                  <a:tcPr marL="7144" marR="7144" marT="7144" marB="0" anchor="b"/>
                </a:tc>
                <a:extLst>
                  <a:ext uri="{0D108BD9-81ED-4DB2-BD59-A6C34878D82A}">
                    <a16:rowId xmlns:a16="http://schemas.microsoft.com/office/drawing/2014/main" val="275767631"/>
                  </a:ext>
                </a:extLst>
              </a:tr>
              <a:tr h="237311">
                <a:tc>
                  <a:txBody>
                    <a:bodyPr/>
                    <a:lstStyle/>
                    <a:p>
                      <a:pPr algn="ctr" fontAlgn="b"/>
                      <a:r>
                        <a:rPr lang="en-US" sz="1400" b="0" i="0" u="none" strike="noStrike">
                          <a:solidFill>
                            <a:schemeClr val="tx2"/>
                          </a:solidFill>
                          <a:effectLst/>
                          <a:latin typeface="Calibri" panose="020F0502020204030204" pitchFamily="34" charset="0"/>
                        </a:rPr>
                        <a:t>Collin</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33</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1,005,146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33,753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3.5%</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19.0%</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64.7%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16.3%</a:t>
                      </a:r>
                    </a:p>
                  </a:txBody>
                  <a:tcPr marL="7144" marR="7144" marT="7144" marB="0" anchor="b"/>
                </a:tc>
                <a:extLst>
                  <a:ext uri="{0D108BD9-81ED-4DB2-BD59-A6C34878D82A}">
                    <a16:rowId xmlns:a16="http://schemas.microsoft.com/office/drawing/2014/main" val="2049704231"/>
                  </a:ext>
                </a:extLst>
              </a:tr>
              <a:tr h="237311">
                <a:tc>
                  <a:txBody>
                    <a:bodyPr/>
                    <a:lstStyle/>
                    <a:p>
                      <a:pPr algn="ctr" fontAlgn="b"/>
                      <a:r>
                        <a:rPr lang="en-US" sz="1400" b="0" i="0" u="none" strike="noStrike">
                          <a:solidFill>
                            <a:schemeClr val="tx2"/>
                          </a:solidFill>
                          <a:effectLst/>
                          <a:latin typeface="Calibri" panose="020F0502020204030204" pitchFamily="34" charset="0"/>
                        </a:rPr>
                        <a:t>Rains</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34</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12,159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408 </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3.5%</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-5.9%</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103.2%</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2.7%</a:t>
                      </a:r>
                    </a:p>
                  </a:txBody>
                  <a:tcPr marL="7144" marR="7144" marT="7144" marB="0" anchor="b"/>
                </a:tc>
                <a:extLst>
                  <a:ext uri="{0D108BD9-81ED-4DB2-BD59-A6C34878D82A}">
                    <a16:rowId xmlns:a16="http://schemas.microsoft.com/office/drawing/2014/main" val="1865485350"/>
                  </a:ext>
                </a:extLst>
              </a:tr>
              <a:tr h="237311">
                <a:tc>
                  <a:txBody>
                    <a:bodyPr/>
                    <a:lstStyle/>
                    <a:p>
                      <a:pPr algn="ctr" fontAlgn="b"/>
                      <a:r>
                        <a:rPr lang="en-US" sz="1400" b="0" i="0" u="none" strike="noStrike">
                          <a:solidFill>
                            <a:schemeClr val="tx2"/>
                          </a:solidFill>
                          <a:effectLst/>
                          <a:latin typeface="Calibri" panose="020F0502020204030204" pitchFamily="34" charset="0"/>
                        </a:rPr>
                        <a:t>Ellis</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39</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179,436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5,800 </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16.0%</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81.7%</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2116764489"/>
                  </a:ext>
                </a:extLst>
              </a:tr>
              <a:tr h="237311">
                <a:tc>
                  <a:txBody>
                    <a:bodyPr/>
                    <a:lstStyle/>
                    <a:p>
                      <a:pPr algn="ctr" fontAlgn="b"/>
                      <a:r>
                        <a:rPr lang="en-US" sz="1400" b="0" i="0" u="none" strike="noStrike">
                          <a:solidFill>
                            <a:schemeClr val="tx2"/>
                          </a:solidFill>
                          <a:effectLst/>
                          <a:latin typeface="Calibri" panose="020F0502020204030204" pitchFamily="34" charset="0"/>
                        </a:rPr>
                        <a:t>Montgomery</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43</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590,925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18,779 </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3.3%</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17.4%</a:t>
                      </a:r>
                    </a:p>
                  </a:txBody>
                  <a:tcPr marL="7144" marR="7144" marT="7144" marB="0" anchor="b"/>
                </a:tc>
                <a:tc>
                  <a:txBody>
                    <a:bodyPr/>
                    <a:lstStyle/>
                    <a:p>
                      <a:pPr algn="ctr" fontAlgn="b"/>
                      <a:r>
                        <a:rPr lang="en-US" sz="1400" b="0" i="0" u="none" strike="noStrike">
                          <a:solidFill>
                            <a:schemeClr val="tx2"/>
                          </a:solidFill>
                          <a:effectLst/>
                          <a:latin typeface="Calibri" panose="020F0502020204030204" pitchFamily="34" charset="0"/>
                        </a:rPr>
                        <a:t>73.9%</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8.6%</a:t>
                      </a:r>
                    </a:p>
                  </a:txBody>
                  <a:tcPr marL="7144" marR="7144" marT="7144" marB="0" anchor="b"/>
                </a:tc>
                <a:extLst>
                  <a:ext uri="{0D108BD9-81ED-4DB2-BD59-A6C34878D82A}">
                    <a16:rowId xmlns:a16="http://schemas.microsoft.com/office/drawing/2014/main" val="4264783779"/>
                  </a:ext>
                </a:extLst>
              </a:tr>
              <a:tr h="237311">
                <a:tc>
                  <a:txBody>
                    <a:bodyPr/>
                    <a:lstStyle/>
                    <a:p>
                      <a:pPr algn="ctr" fontAlgn="b"/>
                      <a:r>
                        <a:rPr lang="en-US" sz="1400" b="0" i="0" u="none" strike="noStrike">
                          <a:solidFill>
                            <a:schemeClr val="tx2"/>
                          </a:solidFill>
                          <a:effectLst/>
                          <a:latin typeface="Calibri" panose="020F0502020204030204" pitchFamily="34" charset="0"/>
                        </a:rPr>
                        <a:t>Ector</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48</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162,124 </a:t>
                      </a:r>
                    </a:p>
                  </a:txBody>
                  <a:tcPr marL="7144" marR="7144" marT="7144" marB="0" anchor="b"/>
                </a:tc>
                <a:tc>
                  <a:txBody>
                    <a:bodyPr/>
                    <a:lstStyle/>
                    <a:p>
                      <a:pPr algn="r" fontAlgn="b"/>
                      <a:r>
                        <a:rPr lang="en-US" sz="1400" b="0" i="0" u="none" strike="noStrike" dirty="0">
                          <a:solidFill>
                            <a:schemeClr val="tx2"/>
                          </a:solidFill>
                          <a:effectLst/>
                          <a:latin typeface="Calibri" panose="020F0502020204030204" pitchFamily="34" charset="0"/>
                        </a:rPr>
                        <a:t>           4,951 </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3.2%</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29.6%</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63.9%</a:t>
                      </a:r>
                    </a:p>
                  </a:txBody>
                  <a:tcPr marL="7144" marR="7144" marT="7144" marB="0" anchor="b"/>
                </a:tc>
                <a:tc>
                  <a:txBody>
                    <a:bodyPr/>
                    <a:lstStyle/>
                    <a:p>
                      <a:pPr algn="ctr" fontAlgn="b"/>
                      <a:r>
                        <a:rPr lang="en-US" sz="1400" b="0" i="0" u="none" strike="noStrike" dirty="0">
                          <a:solidFill>
                            <a:schemeClr val="tx2"/>
                          </a:solidFill>
                          <a:effectLst/>
                          <a:latin typeface="Calibri" panose="020F0502020204030204" pitchFamily="34" charset="0"/>
                        </a:rPr>
                        <a:t>6.5%</a:t>
                      </a:r>
                    </a:p>
                  </a:txBody>
                  <a:tcPr marL="7144" marR="7144" marT="7144" marB="0" anchor="b"/>
                </a:tc>
                <a:extLst>
                  <a:ext uri="{0D108BD9-81ED-4DB2-BD59-A6C34878D82A}">
                    <a16:rowId xmlns:a16="http://schemas.microsoft.com/office/drawing/2014/main" val="1790687147"/>
                  </a:ext>
                </a:extLst>
              </a:tr>
            </a:tbl>
          </a:graphicData>
        </a:graphic>
      </p:graphicFrame>
      <p:sp>
        <p:nvSpPr>
          <p:cNvPr id="5" name="Rectangle 4"/>
          <p:cNvSpPr/>
          <p:nvPr/>
        </p:nvSpPr>
        <p:spPr>
          <a:xfrm>
            <a:off x="140494" y="6418407"/>
            <a:ext cx="2571750" cy="398186"/>
          </a:xfrm>
          <a:prstGeom prst="rect">
            <a:avLst/>
          </a:prstGeom>
        </p:spPr>
        <p:txBody>
          <a:bodyPr>
            <a:spAutoFit/>
          </a:bodyPr>
          <a:lstStyle/>
          <a:p>
            <a:pPr>
              <a:lnSpc>
                <a:spcPct val="107000"/>
              </a:lnSpc>
              <a:spcBef>
                <a:spcPts val="0"/>
              </a:spcBef>
              <a:spcAft>
                <a:spcPts val="0"/>
              </a:spcAft>
            </a:pPr>
            <a:r>
              <a:rPr lang="en-US" sz="619" dirty="0">
                <a:solidFill>
                  <a:schemeClr val="bg1">
                    <a:lumMod val="75000"/>
                  </a:schemeClr>
                </a:solidFill>
              </a:rPr>
              <a:t>*Among Counties with 10,000 or more population in 2018</a:t>
            </a:r>
          </a:p>
          <a:p>
            <a:pPr>
              <a:lnSpc>
                <a:spcPct val="107000"/>
              </a:lnSpc>
              <a:spcBef>
                <a:spcPts val="0"/>
              </a:spcBef>
              <a:spcAft>
                <a:spcPts val="0"/>
              </a:spcAft>
            </a:pPr>
            <a:r>
              <a:rPr lang="fr-FR" sz="619"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2018 Vintage Population </a:t>
            </a:r>
            <a:r>
              <a:rPr lang="fr-FR" sz="619"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619"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endParaRPr lang="en-US" sz="619"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781801" y="2590800"/>
            <a:ext cx="990600" cy="3827607"/>
          </a:xfrm>
          <a:prstGeom prst="rect">
            <a:avLst/>
          </a:prstGeom>
          <a:ln w="31750">
            <a:solidFill>
              <a:schemeClr val="accent2">
                <a:lumMod val="75000"/>
              </a:schemeClr>
            </a:solidFill>
          </a:ln>
        </p:spPr>
        <p:txBody>
          <a:bodyPr rtlCol="0" anchor="ctr">
            <a:spAutoFit/>
          </a:bodyPr>
          <a:lstStyle/>
          <a:p>
            <a:pPr algn="ctr"/>
            <a:endParaRPr lang="en-US" dirty="0">
              <a:solidFill>
                <a:schemeClr val="tx2"/>
              </a:solidFill>
            </a:endParaRPr>
          </a:p>
        </p:txBody>
      </p:sp>
    </p:spTree>
    <p:extLst>
      <p:ext uri="{BB962C8B-B14F-4D97-AF65-F5344CB8AC3E}">
        <p14:creationId xmlns:p14="http://schemas.microsoft.com/office/powerpoint/2010/main" val="29328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10512166"/>
              </p:ext>
            </p:extLst>
          </p:nvPr>
        </p:nvGraphicFramePr>
        <p:xfrm>
          <a:off x="1143000" y="1559746"/>
          <a:ext cx="7352734" cy="465944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1371600" y="304800"/>
            <a:ext cx="7421130" cy="47358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bg1"/>
                </a:solidFill>
              </a:rPr>
              <a:t>Estimated Percent of Total Net-Migrant Flow for Texas and Other States, 2016</a:t>
            </a:r>
          </a:p>
        </p:txBody>
      </p:sp>
      <p:sp>
        <p:nvSpPr>
          <p:cNvPr id="7" name="Rectangle 6"/>
          <p:cNvSpPr/>
          <p:nvPr/>
        </p:nvSpPr>
        <p:spPr>
          <a:xfrm>
            <a:off x="76200" y="6477000"/>
            <a:ext cx="4457700" cy="219291"/>
          </a:xfrm>
          <a:prstGeom prst="rect">
            <a:avLst/>
          </a:prstGeom>
        </p:spPr>
        <p:txBody>
          <a:bodyPr wrap="square">
            <a:spAutoFit/>
          </a:bodyPr>
          <a:lstStyle/>
          <a:p>
            <a:r>
              <a:rPr lang="en-US" sz="825" dirty="0">
                <a:solidFill>
                  <a:schemeClr val="bg1">
                    <a:lumMod val="50000"/>
                  </a:schemeClr>
                </a:solidFill>
                <a:latin typeface="Arial" panose="020B0604020202020204" pitchFamily="34" charset="0"/>
                <a:ea typeface="Times New Roman" panose="02020603050405020304" pitchFamily="18" charset="0"/>
                <a:cs typeface="Times New Roman" panose="02020603050405020304" pitchFamily="18" charset="0"/>
              </a:rPr>
              <a:t>Source: Internal Revenue Service, 2018. Migration Tables, 2015-16</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TTF_logo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78" y="5485988"/>
            <a:ext cx="1277470" cy="300666"/>
          </a:xfrm>
          <a:prstGeom prst="rect">
            <a:avLst/>
          </a:prstGeom>
        </p:spPr>
      </p:pic>
      <p:cxnSp>
        <p:nvCxnSpPr>
          <p:cNvPr id="10" name="Straight Connector 9"/>
          <p:cNvCxnSpPr/>
          <p:nvPr/>
        </p:nvCxnSpPr>
        <p:spPr>
          <a:xfrm>
            <a:off x="1561534" y="5547594"/>
            <a:ext cx="0" cy="224119"/>
          </a:xfrm>
          <a:prstGeom prst="line">
            <a:avLst/>
          </a:prstGeom>
          <a:ln w="12700" cap="rnd" cmpd="sng">
            <a:solidFill>
              <a:schemeClr val="bg1"/>
            </a:solidFill>
            <a:prstDash val="sysDot"/>
          </a:ln>
        </p:spPr>
        <p:style>
          <a:lnRef idx="1">
            <a:schemeClr val="dk1"/>
          </a:lnRef>
          <a:fillRef idx="0">
            <a:schemeClr val="dk1"/>
          </a:fillRef>
          <a:effectRef idx="0">
            <a:schemeClr val="dk1"/>
          </a:effectRef>
          <a:fontRef idx="minor">
            <a:schemeClr val="tx1"/>
          </a:fontRef>
        </p:style>
      </p:cxnSp>
      <p:pic>
        <p:nvPicPr>
          <p:cNvPr id="11" name="Picture 10" descr="TTF_hashtag_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4919" y="5594796"/>
            <a:ext cx="549087" cy="115308"/>
          </a:xfrm>
          <a:prstGeom prst="rect">
            <a:avLst/>
          </a:prstGeom>
        </p:spPr>
      </p:pic>
      <p:sp>
        <p:nvSpPr>
          <p:cNvPr id="6" name="Slide Number Placeholder 5"/>
          <p:cNvSpPr>
            <a:spLocks noGrp="1"/>
          </p:cNvSpPr>
          <p:nvPr>
            <p:ph type="sldNum" sz="quarter" idx="4"/>
          </p:nvPr>
        </p:nvSpPr>
        <p:spPr/>
        <p:txBody>
          <a:bodyPr/>
          <a:lstStyle/>
          <a:p>
            <a:fld id="{2BC1FA3B-F0C1-4F58-90BE-DCC7501F4B28}" type="slidenum">
              <a:rPr lang="en-US" smtClean="0"/>
              <a:pPr/>
              <a:t>12</a:t>
            </a:fld>
            <a:endParaRPr lang="en-US" dirty="0"/>
          </a:p>
        </p:txBody>
      </p:sp>
    </p:spTree>
    <p:extLst>
      <p:ext uri="{BB962C8B-B14F-4D97-AF65-F5344CB8AC3E}">
        <p14:creationId xmlns:p14="http://schemas.microsoft.com/office/powerpoint/2010/main" val="17107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62200" y="228600"/>
            <a:ext cx="5143500" cy="74295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1800" dirty="0">
                <a:effectLst/>
              </a:rPr>
              <a:t>Annual Shares of Recent Non-Citizen Immigrants to Texas by World Area of Birth, 2005-2015 </a:t>
            </a:r>
          </a:p>
        </p:txBody>
      </p:sp>
      <p:graphicFrame>
        <p:nvGraphicFramePr>
          <p:cNvPr id="5" name="Chart 4"/>
          <p:cNvGraphicFramePr>
            <a:graphicFrameLocks noGrp="1"/>
          </p:cNvGraphicFramePr>
          <p:nvPr/>
        </p:nvGraphicFramePr>
        <p:xfrm>
          <a:off x="609600" y="1447800"/>
          <a:ext cx="6534150" cy="447362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6200" y="6516080"/>
            <a:ext cx="6800850" cy="207749"/>
          </a:xfrm>
          <a:prstGeom prst="rect">
            <a:avLst/>
          </a:prstGeom>
        </p:spPr>
        <p:txBody>
          <a:bodyPr wrap="square">
            <a:spAutoFit/>
          </a:bodyPr>
          <a:lstStyle/>
          <a:p>
            <a:r>
              <a:rPr lang="en-US" sz="750" dirty="0">
                <a:solidFill>
                  <a:schemeClr val="tx1">
                    <a:lumMod val="50000"/>
                    <a:lumOff val="50000"/>
                  </a:schemeClr>
                </a:solidFill>
              </a:rPr>
              <a:t>Sources: U.S. Census Bureau, American Community Survey, 1-Year PUMS. Population estimates 2017 vintage and 2000-2010 </a:t>
            </a:r>
            <a:r>
              <a:rPr lang="en-US" sz="750" dirty="0" err="1">
                <a:solidFill>
                  <a:schemeClr val="tx1">
                    <a:lumMod val="50000"/>
                    <a:lumOff val="50000"/>
                  </a:schemeClr>
                </a:solidFill>
              </a:rPr>
              <a:t>intercensual</a:t>
            </a:r>
            <a:r>
              <a:rPr lang="en-US" sz="750" dirty="0">
                <a:solidFill>
                  <a:schemeClr val="tx1">
                    <a:lumMod val="50000"/>
                    <a:lumOff val="50000"/>
                  </a:schemeClr>
                </a:solidFill>
              </a:rPr>
              <a:t> estimates</a:t>
            </a:r>
          </a:p>
        </p:txBody>
      </p:sp>
      <p:sp>
        <p:nvSpPr>
          <p:cNvPr id="4" name="TextBox 3"/>
          <p:cNvSpPr txBox="1"/>
          <p:nvPr/>
        </p:nvSpPr>
        <p:spPr>
          <a:xfrm>
            <a:off x="7086600" y="1295400"/>
            <a:ext cx="1428750" cy="3231654"/>
          </a:xfrm>
          <a:prstGeom prst="rect">
            <a:avLst/>
          </a:prstGeom>
          <a:noFill/>
        </p:spPr>
        <p:txBody>
          <a:bodyPr wrap="square" rtlCol="0">
            <a:spAutoFit/>
          </a:bodyPr>
          <a:lstStyle/>
          <a:p>
            <a:r>
              <a:rPr lang="en-US" sz="1200" dirty="0"/>
              <a:t>Estimated number of international migrants to Texas</a:t>
            </a:r>
          </a:p>
          <a:p>
            <a:endParaRPr lang="en-US" sz="1200" dirty="0"/>
          </a:p>
          <a:p>
            <a:pPr algn="ctr"/>
            <a:r>
              <a:rPr lang="en-US" sz="1200" dirty="0"/>
              <a:t>101,588</a:t>
            </a:r>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r>
              <a:rPr lang="en-US" sz="1200" dirty="0"/>
              <a:t>77,702</a:t>
            </a:r>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r>
              <a:rPr lang="en-US" sz="1200" dirty="0"/>
              <a:t>98,194</a:t>
            </a:r>
          </a:p>
        </p:txBody>
      </p:sp>
      <p:cxnSp>
        <p:nvCxnSpPr>
          <p:cNvPr id="7" name="Straight Connector 6"/>
          <p:cNvCxnSpPr/>
          <p:nvPr/>
        </p:nvCxnSpPr>
        <p:spPr>
          <a:xfrm>
            <a:off x="5410200" y="2590800"/>
            <a:ext cx="381000" cy="16764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fld id="{2BC1FA3B-F0C1-4F58-90BE-DCC7501F4B28}" type="slidenum">
              <a:rPr lang="en-US" smtClean="0"/>
              <a:pPr/>
              <a:t>13</a:t>
            </a:fld>
            <a:endParaRPr lang="en-US" dirty="0"/>
          </a:p>
        </p:txBody>
      </p:sp>
    </p:spTree>
    <p:extLst>
      <p:ext uri="{BB962C8B-B14F-4D97-AF65-F5344CB8AC3E}">
        <p14:creationId xmlns:p14="http://schemas.microsoft.com/office/powerpoint/2010/main" val="16442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4235" t="26302" r="36036" b="21093"/>
          <a:stretch/>
        </p:blipFill>
        <p:spPr>
          <a:xfrm>
            <a:off x="1554480" y="1371600"/>
            <a:ext cx="6282249" cy="4949654"/>
          </a:xfrm>
          <a:prstGeom prst="rect">
            <a:avLst/>
          </a:prstGeom>
        </p:spPr>
      </p:pic>
      <p:sp>
        <p:nvSpPr>
          <p:cNvPr id="5" name="Title 1"/>
          <p:cNvSpPr>
            <a:spLocks noGrp="1"/>
          </p:cNvSpPr>
          <p:nvPr>
            <p:ph type="title"/>
          </p:nvPr>
        </p:nvSpPr>
        <p:spPr/>
        <p:txBody>
          <a:bodyPr>
            <a:normAutofit/>
          </a:bodyPr>
          <a:lstStyle/>
          <a:p>
            <a:r>
              <a:rPr lang="en-US" sz="2400" dirty="0"/>
              <a:t>Population Density for Census Tracts, Texas, 2016</a:t>
            </a:r>
          </a:p>
        </p:txBody>
      </p:sp>
      <p:sp>
        <p:nvSpPr>
          <p:cNvPr id="6" name="Rectangle 5"/>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2012-2016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
          </p:nvPr>
        </p:nvSpPr>
        <p:spPr/>
        <p:txBody>
          <a:bodyPr/>
          <a:lstStyle/>
          <a:p>
            <a:fld id="{2BC1FA3B-F0C1-4F58-90BE-DCC7501F4B28}" type="slidenum">
              <a:rPr lang="en-US" smtClean="0"/>
              <a:pPr/>
              <a:t>14</a:t>
            </a:fld>
            <a:endParaRPr lang="en-US" dirty="0"/>
          </a:p>
        </p:txBody>
      </p:sp>
    </p:spTree>
    <p:extLst>
      <p:ext uri="{BB962C8B-B14F-4D97-AF65-F5344CB8AC3E}">
        <p14:creationId xmlns:p14="http://schemas.microsoft.com/office/powerpoint/2010/main" val="2686855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2010 census tracks (blue/purple) and proposed census track splits (red) for 2020, north </a:t>
            </a:r>
            <a:r>
              <a:rPr lang="en-US" dirty="0" err="1"/>
              <a:t>Metroplex</a:t>
            </a:r>
            <a:r>
              <a:rPr lang="en-US" dirty="0"/>
              <a:t> Area</a:t>
            </a:r>
          </a:p>
        </p:txBody>
      </p:sp>
      <p:pic>
        <p:nvPicPr>
          <p:cNvPr id="5" name="Content Placeholder 4"/>
          <p:cNvPicPr>
            <a:picLocks noGrp="1" noChangeAspect="1"/>
          </p:cNvPicPr>
          <p:nvPr>
            <p:ph idx="1"/>
          </p:nvPr>
        </p:nvPicPr>
        <p:blipFill>
          <a:blip r:embed="rId2"/>
          <a:stretch>
            <a:fillRect/>
          </a:stretch>
        </p:blipFill>
        <p:spPr>
          <a:xfrm>
            <a:off x="658852" y="1295400"/>
            <a:ext cx="8028977" cy="51816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15</a:t>
            </a:fld>
            <a:endParaRPr lang="en-US" dirty="0"/>
          </a:p>
        </p:txBody>
      </p:sp>
    </p:spTree>
    <p:extLst>
      <p:ext uri="{BB962C8B-B14F-4D97-AF65-F5344CB8AC3E}">
        <p14:creationId xmlns:p14="http://schemas.microsoft.com/office/powerpoint/2010/main" val="1196271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2010 census tracks (blue/purple) and proposed census track splits (red) for 2020, west Texas</a:t>
            </a:r>
          </a:p>
        </p:txBody>
      </p:sp>
      <p:pic>
        <p:nvPicPr>
          <p:cNvPr id="5" name="Content Placeholder 4"/>
          <p:cNvPicPr>
            <a:picLocks noGrp="1" noChangeAspect="1"/>
          </p:cNvPicPr>
          <p:nvPr>
            <p:ph idx="1"/>
          </p:nvPr>
        </p:nvPicPr>
        <p:blipFill>
          <a:blip r:embed="rId2"/>
          <a:stretch>
            <a:fillRect/>
          </a:stretch>
        </p:blipFill>
        <p:spPr>
          <a:xfrm>
            <a:off x="1437735" y="1219200"/>
            <a:ext cx="6700424" cy="547212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spTree>
    <p:extLst>
      <p:ext uri="{BB962C8B-B14F-4D97-AF65-F5344CB8AC3E}">
        <p14:creationId xmlns:p14="http://schemas.microsoft.com/office/powerpoint/2010/main" val="3553433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400" kern="0" dirty="0">
                <a:solidFill>
                  <a:schemeClr val="bg1"/>
                </a:solidFill>
                <a:ea typeface="+mj-ea"/>
                <a:cs typeface="+mj-cs"/>
              </a:rPr>
              <a:t>Texas Racial and Ethnic Composition, </a:t>
            </a:r>
          </a:p>
          <a:p>
            <a:pPr lvl="0" algn="ctr" eaLnBrk="1" hangingPunct="1">
              <a:defRPr/>
            </a:pPr>
            <a:r>
              <a:rPr lang="en-US" sz="2400" kern="0" dirty="0">
                <a:solidFill>
                  <a:schemeClr val="bg1"/>
                </a:solidFill>
                <a:ea typeface="+mj-ea"/>
                <a:cs typeface="+mj-cs"/>
              </a:rPr>
              <a:t>2010 and 2018</a:t>
            </a:r>
          </a:p>
        </p:txBody>
      </p:sp>
      <p:sp>
        <p:nvSpPr>
          <p:cNvPr id="9" name="Rectangle 8"/>
          <p:cNvSpPr/>
          <p:nvPr/>
        </p:nvSpPr>
        <p:spPr>
          <a:xfrm>
            <a:off x="0" y="6472543"/>
            <a:ext cx="8001000" cy="261610"/>
          </a:xfrm>
          <a:prstGeom prst="rect">
            <a:avLst/>
          </a:prstGeom>
        </p:spPr>
        <p:txBody>
          <a:bodyPr wrap="square">
            <a:spAutoFit/>
          </a:bodyPr>
          <a:lstStyle/>
          <a:p>
            <a:r>
              <a:rPr lang="en-US" sz="1100" dirty="0">
                <a:solidFill>
                  <a:schemeClr val="tx1">
                    <a:lumMod val="50000"/>
                    <a:lumOff val="50000"/>
                  </a:schemeClr>
                </a:solidFill>
              </a:rPr>
              <a:t>Source: U.S. Census Bureau. 2018 Population Estimates					</a:t>
            </a:r>
          </a:p>
        </p:txBody>
      </p:sp>
      <p:sp>
        <p:nvSpPr>
          <p:cNvPr id="7" name="Slide Number Placeholder 3"/>
          <p:cNvSpPr txBox="1">
            <a:spLocks/>
          </p:cNvSpPr>
          <p:nvPr/>
        </p:nvSpPr>
        <p:spPr>
          <a:xfrm>
            <a:off x="6553200" y="634453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a:t>11</a:t>
            </a:r>
          </a:p>
        </p:txBody>
      </p:sp>
      <p:graphicFrame>
        <p:nvGraphicFramePr>
          <p:cNvPr id="10" name="Chart 9"/>
          <p:cNvGraphicFramePr>
            <a:graphicFrameLocks noGrp="1"/>
          </p:cNvGraphicFramePr>
          <p:nvPr/>
        </p:nvGraphicFramePr>
        <p:xfrm>
          <a:off x="-147235" y="738047"/>
          <a:ext cx="3971263" cy="3229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noGrp="1"/>
          </p:cNvGraphicFramePr>
          <p:nvPr/>
        </p:nvGraphicFramePr>
        <p:xfrm>
          <a:off x="26092" y="2982456"/>
          <a:ext cx="4048196" cy="36270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7"/>
          <p:cNvGraphicFramePr>
            <a:graphicFrameLocks noGrp="1"/>
          </p:cNvGraphicFramePr>
          <p:nvPr>
            <p:ph idx="4294967295"/>
          </p:nvPr>
        </p:nvGraphicFramePr>
        <p:xfrm>
          <a:off x="3354648" y="1256268"/>
          <a:ext cx="5472112" cy="417298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4928114" y="5896441"/>
            <a:ext cx="3531292" cy="830997"/>
          </a:xfrm>
          <a:prstGeom prst="rect">
            <a:avLst/>
          </a:prstGeom>
          <a:noFill/>
        </p:spPr>
        <p:txBody>
          <a:bodyPr wrap="square" rtlCol="0">
            <a:spAutoFit/>
          </a:bodyPr>
          <a:lstStyle/>
          <a:p>
            <a:pPr algn="ctr"/>
            <a:r>
              <a:rPr lang="en-US" sz="1600" dirty="0"/>
              <a:t>86.4% of Texas’ population growth has been from growth of racial and ethnic minority groups</a:t>
            </a:r>
          </a:p>
        </p:txBody>
      </p:sp>
      <p:sp>
        <p:nvSpPr>
          <p:cNvPr id="3" name="Right Brace 2"/>
          <p:cNvSpPr/>
          <p:nvPr/>
        </p:nvSpPr>
        <p:spPr>
          <a:xfrm rot="5400000">
            <a:off x="6356723" y="3995166"/>
            <a:ext cx="392953" cy="3124200"/>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426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 of the population that is Asian, Texas Census Tracts, 2013-2017</a:t>
            </a:r>
          </a:p>
        </p:txBody>
      </p:sp>
      <p:pic>
        <p:nvPicPr>
          <p:cNvPr id="5" name="Content Placeholder 4"/>
          <p:cNvPicPr>
            <a:picLocks noGrp="1" noChangeAspect="1"/>
          </p:cNvPicPr>
          <p:nvPr>
            <p:ph idx="1"/>
          </p:nvPr>
        </p:nvPicPr>
        <p:blipFill>
          <a:blip r:embed="rId2"/>
          <a:stretch>
            <a:fillRect/>
          </a:stretch>
        </p:blipFill>
        <p:spPr>
          <a:xfrm>
            <a:off x="4617005" y="1752600"/>
            <a:ext cx="4487237" cy="351974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76200" y="1752600"/>
            <a:ext cx="4487237" cy="3519746"/>
          </a:xfrm>
          <a:prstGeom prst="rect">
            <a:avLst/>
          </a:prstGeom>
        </p:spPr>
      </p:pic>
      <p:sp>
        <p:nvSpPr>
          <p:cNvPr id="7" name="TextBox 6"/>
          <p:cNvSpPr txBox="1"/>
          <p:nvPr/>
        </p:nvSpPr>
        <p:spPr>
          <a:xfrm>
            <a:off x="1143000" y="1290935"/>
            <a:ext cx="6203173" cy="461665"/>
          </a:xfrm>
          <a:prstGeom prst="rect">
            <a:avLst/>
          </a:prstGeom>
          <a:noFill/>
        </p:spPr>
        <p:txBody>
          <a:bodyPr wrap="none" rtlCol="0">
            <a:spAutoFit/>
          </a:bodyPr>
          <a:lstStyle/>
          <a:p>
            <a:r>
              <a:rPr lang="en-US" dirty="0">
                <a:solidFill>
                  <a:schemeClr val="tx2"/>
                </a:solidFill>
              </a:rPr>
              <a:t>Dallas-Fort Worth                            Houston </a:t>
            </a:r>
          </a:p>
        </p:txBody>
      </p:sp>
      <p:sp>
        <p:nvSpPr>
          <p:cNvPr id="8" name="Rectangle 7"/>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a:srcRect t="33638" r="60845" b="10733"/>
          <a:stretch/>
        </p:blipFill>
        <p:spPr>
          <a:xfrm>
            <a:off x="4419600" y="5334000"/>
            <a:ext cx="1524000" cy="1195989"/>
          </a:xfrm>
          <a:prstGeom prst="rect">
            <a:avLst/>
          </a:prstGeom>
        </p:spPr>
      </p:pic>
    </p:spTree>
    <p:extLst>
      <p:ext uri="{BB962C8B-B14F-4D97-AF65-F5344CB8AC3E}">
        <p14:creationId xmlns:p14="http://schemas.microsoft.com/office/powerpoint/2010/main" val="264230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 of the population that is Hispanic, Texas Census Tracts, 2013-2017</a:t>
            </a:r>
          </a:p>
        </p:txBody>
      </p:sp>
      <p:pic>
        <p:nvPicPr>
          <p:cNvPr id="5" name="Content Placeholder 4"/>
          <p:cNvPicPr>
            <a:picLocks noGrp="1" noChangeAspect="1"/>
          </p:cNvPicPr>
          <p:nvPr>
            <p:ph idx="1"/>
          </p:nvPr>
        </p:nvPicPr>
        <p:blipFill>
          <a:blip r:embed="rId2"/>
          <a:stretch>
            <a:fillRect/>
          </a:stretch>
        </p:blipFill>
        <p:spPr>
          <a:xfrm>
            <a:off x="76200" y="2286001"/>
            <a:ext cx="4234030" cy="3321132"/>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19</a:t>
            </a:fld>
            <a:endParaRPr lang="en-US" dirty="0"/>
          </a:p>
        </p:txBody>
      </p:sp>
      <p:pic>
        <p:nvPicPr>
          <p:cNvPr id="6" name="Picture 5"/>
          <p:cNvPicPr>
            <a:picLocks noChangeAspect="1"/>
          </p:cNvPicPr>
          <p:nvPr/>
        </p:nvPicPr>
        <p:blipFill>
          <a:blip r:embed="rId3"/>
          <a:stretch>
            <a:fillRect/>
          </a:stretch>
        </p:blipFill>
        <p:spPr>
          <a:xfrm>
            <a:off x="4668326" y="2271937"/>
            <a:ext cx="4251960" cy="3335196"/>
          </a:xfrm>
          <a:prstGeom prst="rect">
            <a:avLst/>
          </a:prstGeom>
        </p:spPr>
      </p:pic>
      <p:sp>
        <p:nvSpPr>
          <p:cNvPr id="7" name="TextBox 6"/>
          <p:cNvSpPr txBox="1"/>
          <p:nvPr/>
        </p:nvSpPr>
        <p:spPr>
          <a:xfrm>
            <a:off x="1208643" y="1676400"/>
            <a:ext cx="4707379" cy="369332"/>
          </a:xfrm>
          <a:prstGeom prst="rect">
            <a:avLst/>
          </a:prstGeom>
          <a:noFill/>
        </p:spPr>
        <p:txBody>
          <a:bodyPr wrap="none" rtlCol="0">
            <a:spAutoFit/>
          </a:bodyPr>
          <a:lstStyle/>
          <a:p>
            <a:r>
              <a:rPr lang="en-US" sz="1800" dirty="0">
                <a:solidFill>
                  <a:schemeClr val="tx2"/>
                </a:solidFill>
              </a:rPr>
              <a:t>Dallas-Fort Worth                            Houston </a:t>
            </a:r>
          </a:p>
        </p:txBody>
      </p:sp>
      <p:sp>
        <p:nvSpPr>
          <p:cNvPr id="8" name="Rectangle 7"/>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4"/>
          <a:srcRect t="41144" r="72407" b="8896"/>
          <a:stretch/>
        </p:blipFill>
        <p:spPr>
          <a:xfrm>
            <a:off x="4400425" y="5689946"/>
            <a:ext cx="879649" cy="787054"/>
          </a:xfrm>
          <a:prstGeom prst="rect">
            <a:avLst/>
          </a:prstGeom>
        </p:spPr>
      </p:pic>
    </p:spTree>
    <p:extLst>
      <p:ext uri="{BB962C8B-B14F-4D97-AF65-F5344CB8AC3E}">
        <p14:creationId xmlns:p14="http://schemas.microsoft.com/office/powerpoint/2010/main" val="384058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91440"/>
            <a:ext cx="8675370" cy="914400"/>
          </a:xfrm>
        </p:spPr>
        <p:txBody>
          <a:bodyPr>
            <a:normAutofit/>
          </a:bodyPr>
          <a:lstStyle/>
          <a:p>
            <a:r>
              <a:rPr lang="en-US" sz="3200" dirty="0"/>
              <a:t>CENSUS 2020</a:t>
            </a:r>
          </a:p>
        </p:txBody>
      </p:sp>
      <p:sp>
        <p:nvSpPr>
          <p:cNvPr id="3" name="Content Placeholder 2"/>
          <p:cNvSpPr>
            <a:spLocks noGrp="1"/>
          </p:cNvSpPr>
          <p:nvPr>
            <p:ph idx="1"/>
          </p:nvPr>
        </p:nvSpPr>
        <p:spPr/>
        <p:txBody>
          <a:bodyPr>
            <a:normAutofit lnSpcReduction="10000"/>
          </a:bodyPr>
          <a:lstStyle/>
          <a:p>
            <a:r>
              <a:rPr lang="en-US" dirty="0"/>
              <a:t>Every ten years, the country conducts a census to count every person in the United States.</a:t>
            </a:r>
          </a:p>
          <a:p>
            <a:r>
              <a:rPr lang="en-US" dirty="0"/>
              <a:t>The next count will take place </a:t>
            </a:r>
            <a:r>
              <a:rPr lang="en-US" b="1" dirty="0"/>
              <a:t>April 1, 2020</a:t>
            </a:r>
            <a:r>
              <a:rPr lang="en-US" dirty="0"/>
              <a:t>.</a:t>
            </a:r>
          </a:p>
          <a:p>
            <a:r>
              <a:rPr lang="en-US" dirty="0"/>
              <a:t>Census counts used to </a:t>
            </a:r>
            <a:r>
              <a:rPr lang="en-US" u="sng" dirty="0"/>
              <a:t>reapportion the U.S. House of Representatives</a:t>
            </a:r>
            <a:r>
              <a:rPr lang="en-US" dirty="0"/>
              <a:t>, determining how many seats each state gets. </a:t>
            </a:r>
          </a:p>
          <a:p>
            <a:r>
              <a:rPr lang="en-US" dirty="0"/>
              <a:t>Census counts also used to determine the number of </a:t>
            </a:r>
            <a:r>
              <a:rPr lang="en-US" u="sng" dirty="0"/>
              <a:t>electoral college votes</a:t>
            </a:r>
            <a:r>
              <a:rPr lang="en-US" dirty="0"/>
              <a:t> a state gets.</a:t>
            </a:r>
          </a:p>
          <a:p>
            <a:r>
              <a:rPr lang="en-US" dirty="0"/>
              <a:t>Census counts used by state officials to </a:t>
            </a:r>
            <a:r>
              <a:rPr lang="en-US" u="sng" dirty="0"/>
              <a:t>redraw</a:t>
            </a:r>
            <a:r>
              <a:rPr lang="en-US" dirty="0"/>
              <a:t> </a:t>
            </a:r>
            <a:r>
              <a:rPr lang="en-US" u="sng" dirty="0"/>
              <a:t>congressional and state legislative boundaries</a:t>
            </a:r>
            <a:r>
              <a:rPr lang="en-US" dirty="0"/>
              <a:t> to account for population shifts. </a:t>
            </a:r>
          </a:p>
          <a:p>
            <a:r>
              <a:rPr lang="en-US" dirty="0"/>
              <a:t>The distribution of more than $675 billion in federal funds, grants, and support to states, counties, and communities are based on census data. These funds support schools, hospitals, roads, public works, and other vital programs. </a:t>
            </a:r>
          </a:p>
          <a:p>
            <a:r>
              <a:rPr lang="en-US" dirty="0"/>
              <a:t>An undercount of the Texas population of just 1% could translate to a loss of $300 million per year in federal funding for the state. </a:t>
            </a:r>
          </a:p>
          <a:p>
            <a:endParaRPr lang="en-US" dirty="0"/>
          </a:p>
        </p:txBody>
      </p:sp>
    </p:spTree>
    <p:extLst>
      <p:ext uri="{BB962C8B-B14F-4D97-AF65-F5344CB8AC3E}">
        <p14:creationId xmlns:p14="http://schemas.microsoft.com/office/powerpoint/2010/main" val="294427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 of the population that is Hispanic, Texas Census Tracts, San Antonio/Austin, 2013-2017</a:t>
            </a:r>
          </a:p>
        </p:txBody>
      </p:sp>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pic>
        <p:nvPicPr>
          <p:cNvPr id="7" name="Content Placeholder 6"/>
          <p:cNvPicPr>
            <a:picLocks noGrp="1" noChangeAspect="1"/>
          </p:cNvPicPr>
          <p:nvPr>
            <p:ph idx="1"/>
          </p:nvPr>
        </p:nvPicPr>
        <p:blipFill>
          <a:blip r:embed="rId2"/>
          <a:stretch>
            <a:fillRect/>
          </a:stretch>
        </p:blipFill>
        <p:spPr>
          <a:xfrm>
            <a:off x="1421385" y="1143000"/>
            <a:ext cx="6205701" cy="4876800"/>
          </a:xfrm>
          <a:prstGeom prst="rect">
            <a:avLst/>
          </a:prstGeom>
        </p:spPr>
      </p:pic>
      <p:sp>
        <p:nvSpPr>
          <p:cNvPr id="8" name="Rectangle 7"/>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a:srcRect t="41144" r="72407" b="8896"/>
          <a:stretch/>
        </p:blipFill>
        <p:spPr>
          <a:xfrm>
            <a:off x="7797697" y="4114800"/>
            <a:ext cx="1277472" cy="1143001"/>
          </a:xfrm>
          <a:prstGeom prst="rect">
            <a:avLst/>
          </a:prstGeom>
        </p:spPr>
      </p:pic>
    </p:spTree>
    <p:extLst>
      <p:ext uri="{BB962C8B-B14F-4D97-AF65-F5344CB8AC3E}">
        <p14:creationId xmlns:p14="http://schemas.microsoft.com/office/powerpoint/2010/main" val="48899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 of the population that is Black, Texas Census Tracts, 2013-2017</a:t>
            </a:r>
          </a:p>
        </p:txBody>
      </p:sp>
      <p:pic>
        <p:nvPicPr>
          <p:cNvPr id="5" name="Content Placeholder 4"/>
          <p:cNvPicPr>
            <a:picLocks noGrp="1" noChangeAspect="1"/>
          </p:cNvPicPr>
          <p:nvPr>
            <p:ph idx="1"/>
          </p:nvPr>
        </p:nvPicPr>
        <p:blipFill>
          <a:blip r:embed="rId2"/>
          <a:stretch>
            <a:fillRect/>
          </a:stretch>
        </p:blipFill>
        <p:spPr>
          <a:xfrm>
            <a:off x="4707507" y="2209800"/>
            <a:ext cx="4274401" cy="33528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pic>
        <p:nvPicPr>
          <p:cNvPr id="6" name="Picture 5"/>
          <p:cNvPicPr>
            <a:picLocks noChangeAspect="1"/>
          </p:cNvPicPr>
          <p:nvPr/>
        </p:nvPicPr>
        <p:blipFill>
          <a:blip r:embed="rId3"/>
          <a:stretch>
            <a:fillRect/>
          </a:stretch>
        </p:blipFill>
        <p:spPr>
          <a:xfrm>
            <a:off x="228600" y="2209800"/>
            <a:ext cx="4267200" cy="3347151"/>
          </a:xfrm>
          <a:prstGeom prst="rect">
            <a:avLst/>
          </a:prstGeom>
        </p:spPr>
      </p:pic>
      <p:sp>
        <p:nvSpPr>
          <p:cNvPr id="8" name="TextBox 7"/>
          <p:cNvSpPr txBox="1"/>
          <p:nvPr/>
        </p:nvSpPr>
        <p:spPr>
          <a:xfrm>
            <a:off x="1208643" y="1676400"/>
            <a:ext cx="6203173" cy="461665"/>
          </a:xfrm>
          <a:prstGeom prst="rect">
            <a:avLst/>
          </a:prstGeom>
          <a:noFill/>
        </p:spPr>
        <p:txBody>
          <a:bodyPr wrap="none" rtlCol="0">
            <a:spAutoFit/>
          </a:bodyPr>
          <a:lstStyle/>
          <a:p>
            <a:r>
              <a:rPr lang="en-US" dirty="0">
                <a:solidFill>
                  <a:schemeClr val="tx2"/>
                </a:solidFill>
              </a:rPr>
              <a:t>Dallas-Fort Worth                            Houston </a:t>
            </a:r>
          </a:p>
        </p:txBody>
      </p:sp>
      <p:sp>
        <p:nvSpPr>
          <p:cNvPr id="9" name="Rectangle 8"/>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a:srcRect t="37500" r="74081"/>
          <a:stretch/>
        </p:blipFill>
        <p:spPr>
          <a:xfrm>
            <a:off x="4419600" y="5583940"/>
            <a:ext cx="1126658" cy="990600"/>
          </a:xfrm>
          <a:prstGeom prst="rect">
            <a:avLst/>
          </a:prstGeom>
        </p:spPr>
      </p:pic>
    </p:spTree>
    <p:extLst>
      <p:ext uri="{BB962C8B-B14F-4D97-AF65-F5344CB8AC3E}">
        <p14:creationId xmlns:p14="http://schemas.microsoft.com/office/powerpoint/2010/main" val="256203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the population age 18 and older who are foreign-born, non-citizens, Texas Counties, 2013-2017</a:t>
            </a:r>
          </a:p>
        </p:txBody>
      </p:sp>
      <p:pic>
        <p:nvPicPr>
          <p:cNvPr id="5" name="Content Placeholder 4"/>
          <p:cNvPicPr>
            <a:picLocks noGrp="1" noChangeAspect="1"/>
          </p:cNvPicPr>
          <p:nvPr>
            <p:ph idx="1"/>
          </p:nvPr>
        </p:nvPicPr>
        <p:blipFill rotWithShape="1">
          <a:blip r:embed="rId2"/>
          <a:srcRect l="1729" t="5174" r="-65" b="8237"/>
          <a:stretch/>
        </p:blipFill>
        <p:spPr>
          <a:xfrm>
            <a:off x="1554480" y="1210270"/>
            <a:ext cx="6751320" cy="558727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3"/>
          <a:srcRect t="38339" r="27802"/>
          <a:stretch/>
        </p:blipFill>
        <p:spPr>
          <a:xfrm>
            <a:off x="1524000" y="1604292"/>
            <a:ext cx="1676399" cy="1658404"/>
          </a:xfrm>
          <a:prstGeom prst="rect">
            <a:avLst/>
          </a:prstGeom>
        </p:spPr>
      </p:pic>
      <p:sp>
        <p:nvSpPr>
          <p:cNvPr id="7" name="Rectangle 6"/>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43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05641" y="1313247"/>
            <a:ext cx="3264893" cy="256095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5347609" y="1318547"/>
            <a:ext cx="3264895" cy="2560952"/>
          </a:xfrm>
          <a:prstGeom prst="rect">
            <a:avLst/>
          </a:prstGeom>
        </p:spPr>
      </p:pic>
      <p:sp>
        <p:nvSpPr>
          <p:cNvPr id="7" name="Title 1"/>
          <p:cNvSpPr txBox="1">
            <a:spLocks/>
          </p:cNvSpPr>
          <p:nvPr/>
        </p:nvSpPr>
        <p:spPr>
          <a:xfrm>
            <a:off x="1454011" y="0"/>
            <a:ext cx="7498080" cy="914400"/>
          </a:xfrm>
          <a:prstGeom prst="rect">
            <a:avLst/>
          </a:prstGeom>
        </p:spPr>
        <p:txBody>
          <a:bodyPr vert="horz" lIns="91440" tIns="45720" rIns="91440" bIns="45720" rtlCol="0" anchor="ctr">
            <a:normAutofit fontScale="90000"/>
          </a:bodyPr>
          <a:lstStyle>
            <a:lvl1pPr algn="ctr" defTabSz="685800" rtl="0" eaLnBrk="1" latinLnBrk="0" hangingPunct="1">
              <a:lnSpc>
                <a:spcPct val="90000"/>
              </a:lnSpc>
              <a:spcBef>
                <a:spcPct val="0"/>
              </a:spcBef>
              <a:buNone/>
              <a:defRPr sz="2700" kern="1200">
                <a:solidFill>
                  <a:schemeClr val="bg1"/>
                </a:solidFill>
                <a:effectLst>
                  <a:outerShdw blurRad="50800" dist="38100" dir="5400000" algn="t" rotWithShape="0">
                    <a:prstClr val="black">
                      <a:alpha val="40000"/>
                    </a:prstClr>
                  </a:outerShdw>
                </a:effectLst>
                <a:latin typeface="+mn-lt"/>
                <a:ea typeface="+mj-ea"/>
                <a:cs typeface="+mj-cs"/>
              </a:defRPr>
            </a:lvl1pPr>
          </a:lstStyle>
          <a:p>
            <a:pPr fontAlgn="auto">
              <a:spcAft>
                <a:spcPts val="0"/>
              </a:spcAft>
            </a:pPr>
            <a:r>
              <a:rPr lang="en-US" dirty="0"/>
              <a:t>Percent of the population age 18 and older who are foreign-born, non-citizens, Texas Census Tracts, 2013-2017</a:t>
            </a:r>
          </a:p>
        </p:txBody>
      </p:sp>
      <p:pic>
        <p:nvPicPr>
          <p:cNvPr id="9" name="Picture 8"/>
          <p:cNvPicPr>
            <a:picLocks noChangeAspect="1"/>
          </p:cNvPicPr>
          <p:nvPr/>
        </p:nvPicPr>
        <p:blipFill>
          <a:blip r:embed="rId4"/>
          <a:stretch>
            <a:fillRect/>
          </a:stretch>
        </p:blipFill>
        <p:spPr>
          <a:xfrm>
            <a:off x="531497" y="4155654"/>
            <a:ext cx="3264893" cy="2560950"/>
          </a:xfrm>
          <a:prstGeom prst="rect">
            <a:avLst/>
          </a:prstGeom>
        </p:spPr>
      </p:pic>
      <p:pic>
        <p:nvPicPr>
          <p:cNvPr id="10" name="Picture 9"/>
          <p:cNvPicPr>
            <a:picLocks noChangeAspect="1"/>
          </p:cNvPicPr>
          <p:nvPr/>
        </p:nvPicPr>
        <p:blipFill>
          <a:blip r:embed="rId5"/>
          <a:stretch>
            <a:fillRect/>
          </a:stretch>
        </p:blipFill>
        <p:spPr>
          <a:xfrm>
            <a:off x="5388956" y="4140567"/>
            <a:ext cx="3274834" cy="2568748"/>
          </a:xfrm>
          <a:prstGeom prst="rect">
            <a:avLst/>
          </a:prstGeom>
        </p:spPr>
      </p:pic>
      <p:pic>
        <p:nvPicPr>
          <p:cNvPr id="11" name="Picture 10"/>
          <p:cNvPicPr>
            <a:picLocks noChangeAspect="1"/>
          </p:cNvPicPr>
          <p:nvPr/>
        </p:nvPicPr>
        <p:blipFill rotWithShape="1">
          <a:blip r:embed="rId6"/>
          <a:srcRect t="39001"/>
          <a:stretch/>
        </p:blipFill>
        <p:spPr>
          <a:xfrm>
            <a:off x="4039187" y="3352800"/>
            <a:ext cx="1234278" cy="1115333"/>
          </a:xfrm>
          <a:prstGeom prst="rect">
            <a:avLst/>
          </a:prstGeom>
        </p:spPr>
      </p:pic>
      <p:sp>
        <p:nvSpPr>
          <p:cNvPr id="12" name="TextBox 11"/>
          <p:cNvSpPr txBox="1"/>
          <p:nvPr/>
        </p:nvSpPr>
        <p:spPr>
          <a:xfrm>
            <a:off x="1483166" y="1043920"/>
            <a:ext cx="5717403" cy="369332"/>
          </a:xfrm>
          <a:prstGeom prst="rect">
            <a:avLst/>
          </a:prstGeom>
          <a:noFill/>
        </p:spPr>
        <p:txBody>
          <a:bodyPr wrap="square" rtlCol="0">
            <a:spAutoFit/>
          </a:bodyPr>
          <a:lstStyle/>
          <a:p>
            <a:r>
              <a:rPr lang="en-US" sz="1800" dirty="0">
                <a:solidFill>
                  <a:schemeClr val="tx2"/>
                </a:solidFill>
              </a:rPr>
              <a:t>Dallas-Fort Worth                                      Houston </a:t>
            </a:r>
          </a:p>
        </p:txBody>
      </p:sp>
      <p:sp>
        <p:nvSpPr>
          <p:cNvPr id="13" name="TextBox 12"/>
          <p:cNvSpPr txBox="1"/>
          <p:nvPr/>
        </p:nvSpPr>
        <p:spPr>
          <a:xfrm>
            <a:off x="1756501" y="3843139"/>
            <a:ext cx="5717403" cy="369332"/>
          </a:xfrm>
          <a:prstGeom prst="rect">
            <a:avLst/>
          </a:prstGeom>
          <a:noFill/>
        </p:spPr>
        <p:txBody>
          <a:bodyPr wrap="square" rtlCol="0">
            <a:spAutoFit/>
          </a:bodyPr>
          <a:lstStyle/>
          <a:p>
            <a:r>
              <a:rPr lang="en-US" sz="1800" dirty="0">
                <a:solidFill>
                  <a:schemeClr val="tx2"/>
                </a:solidFill>
              </a:rPr>
              <a:t>San Antonio-Austin                                      LRGV </a:t>
            </a:r>
          </a:p>
        </p:txBody>
      </p:sp>
    </p:spTree>
    <p:extLst>
      <p:ext uri="{BB962C8B-B14F-4D97-AF65-F5344CB8AC3E}">
        <p14:creationId xmlns:p14="http://schemas.microsoft.com/office/powerpoint/2010/main" val="174725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33868" y="1511300"/>
            <a:ext cx="5946114"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24</a:t>
            </a:fld>
            <a:endParaRPr lang="en-US" dirty="0"/>
          </a:p>
        </p:txBody>
      </p:sp>
      <p:sp>
        <p:nvSpPr>
          <p:cNvPr id="6" name="Titl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685800" rtl="0" eaLnBrk="1" latinLnBrk="0" hangingPunct="1">
              <a:lnSpc>
                <a:spcPct val="90000"/>
              </a:lnSpc>
              <a:spcBef>
                <a:spcPct val="0"/>
              </a:spcBef>
              <a:buNone/>
              <a:defRPr sz="2700" kern="1200">
                <a:solidFill>
                  <a:schemeClr val="bg1"/>
                </a:solidFill>
                <a:effectLst>
                  <a:outerShdw blurRad="50800" dist="38100" dir="5400000" algn="t" rotWithShape="0">
                    <a:prstClr val="black">
                      <a:alpha val="40000"/>
                    </a:prstClr>
                  </a:outerShdw>
                </a:effectLst>
                <a:latin typeface="+mn-lt"/>
                <a:ea typeface="+mj-ea"/>
                <a:cs typeface="+mj-cs"/>
              </a:defRPr>
            </a:lvl1pPr>
          </a:lstStyle>
          <a:p>
            <a:pPr fontAlgn="auto">
              <a:spcAft>
                <a:spcPts val="0"/>
              </a:spcAft>
            </a:pPr>
            <a:r>
              <a:rPr lang="en-US" dirty="0"/>
              <a:t>Percent of the population age 18 and older who are foreign-born, non-citizens, Texas Census Tracts, 2013-2017</a:t>
            </a:r>
          </a:p>
        </p:txBody>
      </p:sp>
      <p:sp>
        <p:nvSpPr>
          <p:cNvPr id="7" name="TextBox 6"/>
          <p:cNvSpPr txBox="1"/>
          <p:nvPr/>
        </p:nvSpPr>
        <p:spPr>
          <a:xfrm>
            <a:off x="3886200" y="1064875"/>
            <a:ext cx="1330814" cy="461665"/>
          </a:xfrm>
          <a:prstGeom prst="rect">
            <a:avLst/>
          </a:prstGeom>
          <a:noFill/>
        </p:spPr>
        <p:txBody>
          <a:bodyPr wrap="none" rtlCol="0">
            <a:spAutoFit/>
          </a:bodyPr>
          <a:lstStyle/>
          <a:p>
            <a:r>
              <a:rPr lang="en-US" dirty="0">
                <a:solidFill>
                  <a:schemeClr val="tx2"/>
                </a:solidFill>
              </a:rPr>
              <a:t>El Paso </a:t>
            </a:r>
          </a:p>
        </p:txBody>
      </p:sp>
      <p:sp>
        <p:nvSpPr>
          <p:cNvPr id="8" name="Rectangle 7"/>
          <p:cNvSpPr/>
          <p:nvPr/>
        </p:nvSpPr>
        <p:spPr>
          <a:xfrm>
            <a:off x="304800" y="6477000"/>
            <a:ext cx="4800600" cy="203454"/>
          </a:xfrm>
          <a:prstGeom prst="rect">
            <a:avLst/>
          </a:prstGeom>
        </p:spPr>
        <p:txBody>
          <a:bodyPr wrap="square">
            <a:spAutoFit/>
          </a:bodyPr>
          <a:lstStyle/>
          <a:p>
            <a:pPr>
              <a:lnSpc>
                <a:spcPct val="107000"/>
              </a:lnSpc>
              <a:spcBef>
                <a:spcPts val="0"/>
              </a:spcBef>
              <a:spcAft>
                <a:spcPts val="0"/>
              </a:spcAft>
            </a:pPr>
            <a:r>
              <a:rPr lang="en-US" sz="675" dirty="0">
                <a:solidFill>
                  <a:schemeClr val="bg1">
                    <a:lumMod val="50000"/>
                  </a:schemeClr>
                </a:solidFill>
              </a:rPr>
              <a:t>Source: U.S. Census  Bureau, American Community Survey, 2013-2017 5-Year Sample</a:t>
            </a:r>
            <a:endParaRPr lang="en-US" sz="675"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39001"/>
          <a:stretch/>
        </p:blipFill>
        <p:spPr>
          <a:xfrm>
            <a:off x="399590" y="3429000"/>
            <a:ext cx="1234278" cy="1115333"/>
          </a:xfrm>
          <a:prstGeom prst="rect">
            <a:avLst/>
          </a:prstGeom>
        </p:spPr>
      </p:pic>
    </p:spTree>
    <p:extLst>
      <p:ext uri="{BB962C8B-B14F-4D97-AF65-F5344CB8AC3E}">
        <p14:creationId xmlns:p14="http://schemas.microsoft.com/office/powerpoint/2010/main" val="4218851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Contact </a:t>
            </a:r>
          </a:p>
        </p:txBody>
      </p:sp>
      <p:sp>
        <p:nvSpPr>
          <p:cNvPr id="36867" name="Content Placeholder 2"/>
          <p:cNvSpPr>
            <a:spLocks noGrp="1"/>
          </p:cNvSpPr>
          <p:nvPr>
            <p:ph idx="4294967295"/>
          </p:nvPr>
        </p:nvSpPr>
        <p:spPr>
          <a:xfrm>
            <a:off x="1828800" y="2114551"/>
            <a:ext cx="5943600" cy="3394472"/>
          </a:xfrm>
        </p:spPr>
        <p:txBody>
          <a:bodyPr>
            <a:normAutofit/>
          </a:bodyPr>
          <a:lstStyle/>
          <a:p>
            <a:pPr lvl="1" eaLnBrk="1" hangingPunct="1">
              <a:buNone/>
            </a:pPr>
            <a:endParaRPr lang="en-US" dirty="0">
              <a:solidFill>
                <a:schemeClr val="tx2"/>
              </a:solidFill>
            </a:endParaRPr>
          </a:p>
          <a:p>
            <a:pPr lvl="1" eaLnBrk="1" hangingPunct="1">
              <a:buNone/>
            </a:pPr>
            <a:endParaRPr lang="en-US" dirty="0">
              <a:solidFill>
                <a:schemeClr val="tx2"/>
              </a:solidFill>
            </a:endParaRPr>
          </a:p>
          <a:p>
            <a:pPr lvl="1" eaLnBrk="1" hangingPunct="1">
              <a:buNone/>
            </a:pPr>
            <a:endParaRPr lang="en-US" dirty="0">
              <a:solidFill>
                <a:schemeClr val="accent1">
                  <a:lumMod val="50000"/>
                </a:schemeClr>
              </a:solidFill>
            </a:endParaRPr>
          </a:p>
          <a:p>
            <a:pPr lvl="1" eaLnBrk="1" hangingPunct="1">
              <a:buNone/>
            </a:pPr>
            <a:r>
              <a:rPr lang="en-US" dirty="0">
                <a:solidFill>
                  <a:schemeClr val="accent1">
                    <a:lumMod val="50000"/>
                  </a:schemeClr>
                </a:solidFill>
              </a:rPr>
              <a:t>State Demographer</a:t>
            </a:r>
          </a:p>
          <a:p>
            <a:pPr lvl="1">
              <a:buNone/>
            </a:pPr>
            <a:r>
              <a:rPr lang="en-US" dirty="0">
                <a:solidFill>
                  <a:schemeClr val="accent1">
                    <a:lumMod val="50000"/>
                  </a:schemeClr>
                </a:solidFill>
              </a:rPr>
              <a:t>Texas Demographic Center</a:t>
            </a:r>
          </a:p>
          <a:p>
            <a:pPr lvl="1">
              <a:buNone/>
            </a:pPr>
            <a:r>
              <a:rPr lang="en-US" dirty="0">
                <a:solidFill>
                  <a:schemeClr val="accent1">
                    <a:lumMod val="50000"/>
                  </a:schemeClr>
                </a:solidFill>
              </a:rPr>
              <a:t>Office: (210) 458-6530</a:t>
            </a:r>
          </a:p>
          <a:p>
            <a:pPr lvl="1">
              <a:buNone/>
            </a:pPr>
            <a:r>
              <a:rPr lang="en-US" dirty="0">
                <a:solidFill>
                  <a:schemeClr val="accent1">
                    <a:lumMod val="50000"/>
                  </a:schemeClr>
                </a:solidFill>
              </a:rPr>
              <a:t>Email: Lloyd.Potter@UTSA.edu</a:t>
            </a:r>
          </a:p>
          <a:p>
            <a:pPr lvl="1" eaLnBrk="1" hangingPunct="1">
              <a:buNone/>
            </a:pPr>
            <a:r>
              <a:rPr lang="en-US" dirty="0">
                <a:solidFill>
                  <a:schemeClr val="accent1">
                    <a:lumMod val="50000"/>
                  </a:schemeClr>
                </a:solidFill>
              </a:rPr>
              <a:t>Internet: Demographics.Texas.gov</a:t>
            </a:r>
          </a:p>
          <a:p>
            <a:pPr lvl="1">
              <a:buNone/>
            </a:pPr>
            <a:endParaRPr lang="en-US" dirty="0">
              <a:solidFill>
                <a:schemeClr val="tx2">
                  <a:lumMod val="75000"/>
                </a:schemeClr>
              </a:solidFill>
            </a:endParaRPr>
          </a:p>
          <a:p>
            <a:pPr eaLnBrk="1" hangingPunct="1">
              <a:buNone/>
            </a:pPr>
            <a:endParaRPr lang="en-US" sz="2400" dirty="0">
              <a:solidFill>
                <a:schemeClr val="tx2"/>
              </a:solidFill>
            </a:endParaRPr>
          </a:p>
        </p:txBody>
      </p:sp>
      <p:sp>
        <p:nvSpPr>
          <p:cNvPr id="5" name="Slide Number Placeholder 3"/>
          <p:cNvSpPr txBox="1">
            <a:spLocks/>
          </p:cNvSpPr>
          <p:nvPr/>
        </p:nvSpPr>
        <p:spPr>
          <a:xfrm>
            <a:off x="5428562" y="4750125"/>
            <a:ext cx="429182" cy="331828"/>
          </a:xfrm>
          <a:prstGeom prst="rect">
            <a:avLst/>
          </a:prstGeom>
        </p:spPr>
        <p:txBody>
          <a:bodyPr anchor="ctr"/>
          <a:lstStyle/>
          <a:p>
            <a:pPr algn="r" fontAlgn="auto">
              <a:spcBef>
                <a:spcPts val="0"/>
              </a:spcBef>
              <a:spcAft>
                <a:spcPts val="0"/>
              </a:spcAft>
              <a:defRPr/>
            </a:pPr>
            <a:endParaRPr lang="en-US" sz="1500" dirty="0">
              <a:solidFill>
                <a:schemeClr val="tx1">
                  <a:tint val="75000"/>
                </a:schemeClr>
              </a:solidFill>
              <a:latin typeface="+mn-lt"/>
            </a:endParaRPr>
          </a:p>
        </p:txBody>
      </p:sp>
      <p:sp>
        <p:nvSpPr>
          <p:cNvPr id="9" name="Rectangle 8"/>
          <p:cNvSpPr/>
          <p:nvPr/>
        </p:nvSpPr>
        <p:spPr>
          <a:xfrm>
            <a:off x="2114550" y="2286002"/>
            <a:ext cx="3270960" cy="600164"/>
          </a:xfrm>
          <a:prstGeom prst="rect">
            <a:avLst/>
          </a:prstGeom>
        </p:spPr>
        <p:txBody>
          <a:bodyPr wrap="none">
            <a:spAutoFit/>
          </a:bodyPr>
          <a:lstStyle/>
          <a:p>
            <a:pPr eaLnBrk="1" hangingPunct="1">
              <a:buNone/>
            </a:pPr>
            <a:r>
              <a:rPr lang="en-US" sz="3300" dirty="0">
                <a:solidFill>
                  <a:srgbClr val="1B1E7A"/>
                </a:solidFill>
                <a:latin typeface="+mj-lt"/>
              </a:rPr>
              <a:t>Lloyd Potter, Ph.D.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722" y="4551214"/>
            <a:ext cx="256195" cy="256195"/>
          </a:xfrm>
          <a:prstGeom prst="rect">
            <a:avLst/>
          </a:prstGeom>
        </p:spPr>
      </p:pic>
      <p:sp>
        <p:nvSpPr>
          <p:cNvPr id="10" name="TextBox 9"/>
          <p:cNvSpPr txBox="1"/>
          <p:nvPr/>
        </p:nvSpPr>
        <p:spPr>
          <a:xfrm>
            <a:off x="2571750" y="4461160"/>
            <a:ext cx="3603680" cy="338554"/>
          </a:xfrm>
          <a:prstGeom prst="rect">
            <a:avLst/>
          </a:prstGeom>
          <a:noFill/>
        </p:spPr>
        <p:txBody>
          <a:bodyPr wrap="square" rtlCol="0">
            <a:spAutoFit/>
          </a:bodyPr>
          <a:lstStyle/>
          <a:p>
            <a:r>
              <a:rPr lang="en-US" sz="1400" dirty="0">
                <a:solidFill>
                  <a:srgbClr val="1B1E7A"/>
                </a:solidFill>
              </a:rPr>
              <a:t>@</a:t>
            </a:r>
            <a:r>
              <a:rPr lang="en-US" sz="1600" dirty="0" err="1">
                <a:solidFill>
                  <a:srgbClr val="1B1E7A"/>
                </a:solidFill>
              </a:rPr>
              <a:t>TexasDemography</a:t>
            </a:r>
            <a:endParaRPr lang="en-US" sz="1400" dirty="0">
              <a:solidFill>
                <a:srgbClr val="1B1E7A"/>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25</a:t>
            </a:fld>
            <a:endParaRPr lang="en-US" dirty="0"/>
          </a:p>
        </p:txBody>
      </p:sp>
    </p:spTree>
    <p:extLst>
      <p:ext uri="{BB962C8B-B14F-4D97-AF65-F5344CB8AC3E}">
        <p14:creationId xmlns:p14="http://schemas.microsoft.com/office/powerpoint/2010/main" val="3953390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0560" y="91440"/>
            <a:ext cx="8382000" cy="914400"/>
          </a:xfrm>
        </p:spPr>
        <p:txBody>
          <a:bodyPr>
            <a:normAutofit/>
          </a:bodyPr>
          <a:lstStyle/>
          <a:p>
            <a:r>
              <a:rPr lang="en-US" sz="2400" dirty="0"/>
              <a:t>Population Growth and Projected Congressional Seats </a:t>
            </a:r>
            <a:br>
              <a:rPr lang="en-US" sz="2400" dirty="0"/>
            </a:br>
            <a:r>
              <a:rPr lang="en-US" sz="2400" dirty="0"/>
              <a:t>of Select States</a:t>
            </a:r>
          </a:p>
        </p:txBody>
      </p:sp>
      <p:sp>
        <p:nvSpPr>
          <p:cNvPr id="4" name="Slide Number Placeholder 3"/>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8FA5D1"/>
              </a:solidFill>
              <a:effectLst/>
              <a:uLnTx/>
              <a:uFillTx/>
              <a:latin typeface="Calibri" panose="020F0502020204030204"/>
              <a:ea typeface="+mn-ea"/>
              <a:cs typeface="+mn-cs"/>
            </a:endParaRPr>
          </a:p>
        </p:txBody>
      </p:sp>
      <p:graphicFrame>
        <p:nvGraphicFramePr>
          <p:cNvPr id="6" name="Table 5"/>
          <p:cNvGraphicFramePr>
            <a:graphicFrameLocks noGrp="1"/>
          </p:cNvGraphicFramePr>
          <p:nvPr/>
        </p:nvGraphicFramePr>
        <p:xfrm>
          <a:off x="245095" y="1481107"/>
          <a:ext cx="8550561" cy="4833710"/>
        </p:xfrm>
        <a:graphic>
          <a:graphicData uri="http://schemas.openxmlformats.org/drawingml/2006/table">
            <a:tbl>
              <a:tblPr firstRow="1" bandRow="1">
                <a:tableStyleId>{3B4B98B0-60AC-42C2-AFA5-B58CD77FA1E5}</a:tableStyleId>
              </a:tblPr>
              <a:tblGrid>
                <a:gridCol w="1357282">
                  <a:extLst>
                    <a:ext uri="{9D8B030D-6E8A-4147-A177-3AD203B41FA5}">
                      <a16:colId xmlns:a16="http://schemas.microsoft.com/office/drawing/2014/main" val="20000"/>
                    </a:ext>
                  </a:extLst>
                </a:gridCol>
                <a:gridCol w="1567543">
                  <a:extLst>
                    <a:ext uri="{9D8B030D-6E8A-4147-A177-3AD203B41FA5}">
                      <a16:colId xmlns:a16="http://schemas.microsoft.com/office/drawing/2014/main" val="20002"/>
                    </a:ext>
                  </a:extLst>
                </a:gridCol>
                <a:gridCol w="1506583">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436913">
                  <a:extLst>
                    <a:ext uri="{9D8B030D-6E8A-4147-A177-3AD203B41FA5}">
                      <a16:colId xmlns:a16="http://schemas.microsoft.com/office/drawing/2014/main" val="844658184"/>
                    </a:ext>
                  </a:extLst>
                </a:gridCol>
              </a:tblGrid>
              <a:tr h="817956">
                <a:tc>
                  <a:txBody>
                    <a:bodyPr/>
                    <a:lstStyle/>
                    <a:p>
                      <a:pPr marL="117475" indent="0" algn="l"/>
                      <a:endParaRPr lang="en-US" sz="1600" b="1" dirty="0">
                        <a:solidFill>
                          <a:schemeClr val="accent1">
                            <a:lumMod val="50000"/>
                          </a:schemeClr>
                        </a:solidFill>
                        <a:latin typeface="Arial" pitchFamily="34" charset="0"/>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2010</a:t>
                      </a:r>
                    </a:p>
                    <a:p>
                      <a:pPr marL="233363" indent="0" algn="ctr" defTabSz="914400" rtl="0" eaLnBrk="1" latinLnBrk="0" hangingPunct="1"/>
                      <a:r>
                        <a:rPr lang="en-US" sz="1600" kern="1200" dirty="0">
                          <a:solidFill>
                            <a:schemeClr val="accent1">
                              <a:lumMod val="50000"/>
                            </a:schemeClr>
                          </a:solidFill>
                        </a:rPr>
                        <a:t>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2018 Population</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a:solidFill>
                            <a:schemeClr val="accent1">
                              <a:lumMod val="50000"/>
                            </a:schemeClr>
                          </a:solidFill>
                        </a:rPr>
                        <a:t>Numeric</a:t>
                      </a:r>
                    </a:p>
                    <a:p>
                      <a:pPr marL="233363" indent="0" algn="ctr" defTabSz="914400" rtl="0" eaLnBrk="1" latinLnBrk="0" hangingPunct="1"/>
                      <a:r>
                        <a:rPr lang="en-US" sz="1600" kern="1200" dirty="0">
                          <a:solidFill>
                            <a:schemeClr val="accent1">
                              <a:lumMod val="50000"/>
                            </a:schemeClr>
                          </a:solidFill>
                        </a:rPr>
                        <a:t>Change</a:t>
                      </a:r>
                    </a:p>
                    <a:p>
                      <a:pPr marL="233363" indent="0" algn="ctr" defTabSz="914400" rtl="0" eaLnBrk="1" latinLnBrk="0" hangingPunct="1"/>
                      <a:r>
                        <a:rPr lang="en-US" sz="1600" kern="1200" dirty="0">
                          <a:solidFill>
                            <a:schemeClr val="accent1">
                              <a:lumMod val="50000"/>
                            </a:schemeClr>
                          </a:solidFill>
                        </a:rPr>
                        <a:t>2010-2018</a:t>
                      </a:r>
                      <a:endParaRPr lang="en-US" sz="1600" b="1" kern="1200" dirty="0">
                        <a:solidFill>
                          <a:schemeClr val="accent1">
                            <a:lumMod val="50000"/>
                          </a:schemeClr>
                        </a:solidFill>
                        <a:latin typeface="Arial" pitchFamily="34" charset="0"/>
                        <a:ea typeface="+mn-ea"/>
                        <a:cs typeface="Arial" pitchFamily="34" charset="0"/>
                      </a:endParaRPr>
                    </a:p>
                  </a:txBody>
                  <a:tcPr anchor="b"/>
                </a:tc>
                <a:tc>
                  <a:txBody>
                    <a:bodyPr/>
                    <a:lstStyle/>
                    <a:p>
                      <a:pPr marL="58738" indent="0" algn="ctr"/>
                      <a:r>
                        <a:rPr lang="en-US" sz="1600" dirty="0">
                          <a:solidFill>
                            <a:schemeClr val="accent1">
                              <a:lumMod val="50000"/>
                            </a:schemeClr>
                          </a:solidFill>
                        </a:rPr>
                        <a:t>Percent</a:t>
                      </a:r>
                    </a:p>
                    <a:p>
                      <a:pPr marL="58738" indent="0" algn="ctr"/>
                      <a:r>
                        <a:rPr lang="en-US" sz="1600" dirty="0">
                          <a:solidFill>
                            <a:schemeClr val="accent1">
                              <a:lumMod val="50000"/>
                            </a:schemeClr>
                          </a:solidFill>
                        </a:rPr>
                        <a:t>Change</a:t>
                      </a:r>
                    </a:p>
                    <a:p>
                      <a:pPr marL="58738" indent="0" algn="ctr"/>
                      <a:r>
                        <a:rPr lang="en-US" sz="1600" dirty="0">
                          <a:solidFill>
                            <a:schemeClr val="accent1">
                              <a:lumMod val="50000"/>
                            </a:schemeClr>
                          </a:solidFill>
                        </a:rPr>
                        <a:t>2010-2018</a:t>
                      </a:r>
                      <a:endParaRPr lang="en-US" sz="1600" b="1" dirty="0">
                        <a:solidFill>
                          <a:schemeClr val="accent1">
                            <a:lumMod val="50000"/>
                          </a:schemeClr>
                        </a:solidFill>
                        <a:latin typeface="Arial" pitchFamily="34" charset="0"/>
                        <a:cs typeface="Arial" pitchFamily="34" charset="0"/>
                      </a:endParaRPr>
                    </a:p>
                  </a:txBody>
                  <a:tcPr anchor="b"/>
                </a:tc>
                <a:tc>
                  <a:txBody>
                    <a:bodyPr/>
                    <a:lstStyle/>
                    <a:p>
                      <a:pPr marL="58738" indent="0" algn="ctr"/>
                      <a:r>
                        <a:rPr lang="en-US" sz="1600" b="1" dirty="0">
                          <a:solidFill>
                            <a:schemeClr val="accent1">
                              <a:lumMod val="50000"/>
                            </a:schemeClr>
                          </a:solidFill>
                          <a:latin typeface="+mn-lt"/>
                          <a:cs typeface="Arial" pitchFamily="34" charset="0"/>
                        </a:rPr>
                        <a:t>Projected</a:t>
                      </a:r>
                      <a:r>
                        <a:rPr lang="en-US" sz="1600" b="1" baseline="0" dirty="0">
                          <a:solidFill>
                            <a:schemeClr val="accent1">
                              <a:lumMod val="50000"/>
                            </a:schemeClr>
                          </a:solidFill>
                          <a:latin typeface="+mn-lt"/>
                          <a:cs typeface="Arial" pitchFamily="34" charset="0"/>
                        </a:rPr>
                        <a:t> Congressional Seats Added</a:t>
                      </a:r>
                      <a:endParaRPr lang="en-US" sz="1600" b="1" dirty="0">
                        <a:solidFill>
                          <a:schemeClr val="accent1">
                            <a:lumMod val="50000"/>
                          </a:schemeClr>
                        </a:solidFill>
                        <a:latin typeface="+mn-lt"/>
                        <a:cs typeface="Arial" pitchFamily="34" charset="0"/>
                      </a:endParaRPr>
                    </a:p>
                  </a:txBody>
                  <a:tcPr anchor="b"/>
                </a:tc>
                <a:extLst>
                  <a:ext uri="{0D108BD9-81ED-4DB2-BD59-A6C34878D82A}">
                    <a16:rowId xmlns:a16="http://schemas.microsoft.com/office/drawing/2014/main" val="10000"/>
                  </a:ext>
                </a:extLst>
              </a:tr>
              <a:tr h="401075">
                <a:tc>
                  <a:txBody>
                    <a:bodyPr/>
                    <a:lstStyle/>
                    <a:p>
                      <a:pPr algn="l" rtl="0" fontAlgn="ctr"/>
                      <a:r>
                        <a:rPr lang="en-US" sz="1600" u="none" strike="noStrike" dirty="0">
                          <a:effectLst/>
                        </a:rPr>
                        <a:t>United States</a:t>
                      </a:r>
                      <a:endParaRPr lang="en-US" sz="1600" b="1" i="0" u="none" strike="noStrike" dirty="0">
                        <a:solidFill>
                          <a:schemeClr val="tx1"/>
                        </a:solidFill>
                        <a:effectLst/>
                        <a:latin typeface="Calibri" panose="020F0502020204030204" pitchFamily="34" charset="0"/>
                      </a:endParaRPr>
                    </a:p>
                  </a:txBody>
                  <a:tcPr marL="7620" marR="7620" marT="7620" marB="0" anchor="ctr">
                    <a:noFill/>
                  </a:tcPr>
                </a:tc>
                <a:tc>
                  <a:txBody>
                    <a:bodyPr/>
                    <a:lstStyle/>
                    <a:p>
                      <a:pPr algn="ctr" rtl="0" fontAlgn="b"/>
                      <a:r>
                        <a:rPr lang="en-US" sz="1600" u="none" strike="noStrike" dirty="0">
                          <a:effectLst/>
                        </a:rPr>
                        <a:t>308,745,538</a:t>
                      </a:r>
                      <a:endParaRPr lang="en-US" sz="1600" b="1" i="0" u="none" strike="noStrike" dirty="0">
                        <a:solidFill>
                          <a:schemeClr val="tx1"/>
                        </a:solidFill>
                        <a:effectLst/>
                        <a:latin typeface="Calibri" panose="020F0502020204030204" pitchFamily="34" charset="0"/>
                      </a:endParaRPr>
                    </a:p>
                  </a:txBody>
                  <a:tcPr marL="7620" marR="7620" marT="7620" marB="0" anchor="b">
                    <a:noFill/>
                  </a:tcPr>
                </a:tc>
                <a:tc>
                  <a:txBody>
                    <a:bodyPr/>
                    <a:lstStyle/>
                    <a:p>
                      <a:pPr algn="ctr" rtl="0" fontAlgn="b"/>
                      <a:r>
                        <a:rPr lang="en-US" sz="1600" u="none" strike="noStrike" dirty="0">
                          <a:effectLst/>
                        </a:rPr>
                        <a:t>327,167,434</a:t>
                      </a:r>
                      <a:endParaRPr lang="en-US" sz="1600" b="1" i="0" u="none" strike="noStrike" dirty="0">
                        <a:solidFill>
                          <a:schemeClr val="tx1"/>
                        </a:solidFill>
                        <a:effectLst/>
                        <a:latin typeface="Calibri" panose="020F0502020204030204" pitchFamily="34" charset="0"/>
                      </a:endParaRPr>
                    </a:p>
                  </a:txBody>
                  <a:tcPr marL="7620" marR="7620" marT="7620" marB="0" anchor="b">
                    <a:noFill/>
                  </a:tcPr>
                </a:tc>
                <a:tc>
                  <a:txBody>
                    <a:bodyPr/>
                    <a:lstStyle/>
                    <a:p>
                      <a:pPr algn="ctr" rtl="0" fontAlgn="b"/>
                      <a:r>
                        <a:rPr lang="en-US" sz="1600" u="none" strike="noStrike" dirty="0">
                          <a:effectLst/>
                        </a:rPr>
                        <a:t>18,409,329</a:t>
                      </a:r>
                      <a:endParaRPr lang="en-US" sz="1600" b="1" i="0" u="none" strike="noStrike" dirty="0">
                        <a:solidFill>
                          <a:schemeClr val="tx1"/>
                        </a:solidFill>
                        <a:effectLst/>
                        <a:latin typeface="Calibri" panose="020F0502020204030204" pitchFamily="34" charset="0"/>
                      </a:endParaRPr>
                    </a:p>
                  </a:txBody>
                  <a:tcPr marL="7620" marR="7620" marT="7620" marB="0" anchor="b">
                    <a:noFill/>
                  </a:tcPr>
                </a:tc>
                <a:tc>
                  <a:txBody>
                    <a:bodyPr/>
                    <a:lstStyle/>
                    <a:p>
                      <a:pPr algn="ctr" rtl="0" fontAlgn="b"/>
                      <a:r>
                        <a:rPr lang="en-US" sz="1600" u="none" strike="noStrike" dirty="0">
                          <a:effectLst/>
                        </a:rPr>
                        <a:t>6%</a:t>
                      </a:r>
                      <a:endParaRPr lang="en-US" sz="1600" b="1" i="0" u="none" strike="noStrike" dirty="0">
                        <a:solidFill>
                          <a:schemeClr val="tx1"/>
                        </a:solidFill>
                        <a:effectLst/>
                        <a:latin typeface="Calibri" panose="020F0502020204030204" pitchFamily="34" charset="0"/>
                      </a:endParaRPr>
                    </a:p>
                  </a:txBody>
                  <a:tcPr marL="7620" marR="7620" marT="7620" marB="0" anchor="b">
                    <a:noFill/>
                  </a:tcPr>
                </a:tc>
                <a:tc>
                  <a:txBody>
                    <a:bodyPr/>
                    <a:lstStyle/>
                    <a:p>
                      <a:pPr algn="ctr" rtl="0" fontAlgn="b"/>
                      <a:endParaRPr lang="en-US" sz="1600" b="1" i="0" u="none" strike="noStrike" dirty="0">
                        <a:solidFill>
                          <a:schemeClr val="tx1"/>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401075">
                <a:tc>
                  <a:txBody>
                    <a:bodyPr/>
                    <a:lstStyle/>
                    <a:p>
                      <a:pPr algn="l" rtl="0" fontAlgn="ctr"/>
                      <a:r>
                        <a:rPr lang="en-US" sz="1600" b="1" u="none" strike="noStrike" dirty="0">
                          <a:solidFill>
                            <a:schemeClr val="tx1"/>
                          </a:solidFill>
                          <a:effectLst/>
                        </a:rPr>
                        <a:t>Texas</a:t>
                      </a:r>
                      <a:endParaRPr lang="en-US" sz="1600" b="1" i="0" u="none" strike="noStrike" dirty="0">
                        <a:solidFill>
                          <a:schemeClr val="tx1"/>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rtl="0" fontAlgn="b"/>
                      <a:r>
                        <a:rPr lang="en-US" sz="1600" b="1" u="none" strike="noStrike" dirty="0">
                          <a:solidFill>
                            <a:schemeClr val="tx1"/>
                          </a:solidFill>
                          <a:effectLst/>
                        </a:rPr>
                        <a:t>25,145,561</a:t>
                      </a:r>
                      <a:endParaRPr lang="en-US" sz="1600" b="1" i="0" u="none" strike="noStrike" dirty="0">
                        <a:solidFill>
                          <a:schemeClr val="tx1"/>
                        </a:solidFill>
                        <a:effectLst/>
                        <a:latin typeface="Calibri" panose="020F0502020204030204" pitchFamily="34" charset="0"/>
                      </a:endParaRPr>
                    </a:p>
                  </a:txBody>
                  <a:tcPr marL="7620" marR="7620" marT="7620" marB="0" anchor="b">
                    <a:solidFill>
                      <a:schemeClr val="accent1">
                        <a:lumMod val="60000"/>
                        <a:lumOff val="40000"/>
                      </a:schemeClr>
                    </a:solidFill>
                  </a:tcPr>
                </a:tc>
                <a:tc>
                  <a:txBody>
                    <a:bodyPr/>
                    <a:lstStyle/>
                    <a:p>
                      <a:pPr algn="ctr" rtl="0" fontAlgn="b"/>
                      <a:r>
                        <a:rPr lang="en-US" sz="1600" b="1" u="none" strike="noStrike" dirty="0">
                          <a:solidFill>
                            <a:schemeClr val="tx1"/>
                          </a:solidFill>
                          <a:effectLst/>
                        </a:rPr>
                        <a:t>28,701,845</a:t>
                      </a:r>
                      <a:endParaRPr lang="en-US" sz="1600" b="1" i="0" u="none" strike="noStrike" dirty="0">
                        <a:solidFill>
                          <a:schemeClr val="tx1"/>
                        </a:solidFill>
                        <a:effectLst/>
                        <a:latin typeface="Calibri" panose="020F0502020204030204" pitchFamily="34" charset="0"/>
                      </a:endParaRPr>
                    </a:p>
                  </a:txBody>
                  <a:tcPr marL="7620" marR="7620" marT="7620" marB="0" anchor="b">
                    <a:solidFill>
                      <a:schemeClr val="accent1">
                        <a:lumMod val="60000"/>
                        <a:lumOff val="40000"/>
                      </a:schemeClr>
                    </a:solidFill>
                  </a:tcPr>
                </a:tc>
                <a:tc>
                  <a:txBody>
                    <a:bodyPr/>
                    <a:lstStyle/>
                    <a:p>
                      <a:pPr algn="ctr" rtl="0" fontAlgn="b"/>
                      <a:r>
                        <a:rPr lang="en-US" sz="1600" b="1" u="none" strike="noStrike" dirty="0">
                          <a:solidFill>
                            <a:schemeClr val="tx1"/>
                          </a:solidFill>
                          <a:effectLst/>
                        </a:rPr>
                        <a:t>3,555,731</a:t>
                      </a:r>
                      <a:endParaRPr lang="en-US" sz="1600" b="1" i="0" u="none" strike="noStrike" dirty="0">
                        <a:solidFill>
                          <a:schemeClr val="tx1"/>
                        </a:solidFill>
                        <a:effectLst/>
                        <a:latin typeface="Calibri" panose="020F0502020204030204" pitchFamily="34" charset="0"/>
                      </a:endParaRPr>
                    </a:p>
                  </a:txBody>
                  <a:tcPr marL="7620" marR="7620" marT="7620" marB="0" anchor="b">
                    <a:solidFill>
                      <a:schemeClr val="accent1">
                        <a:lumMod val="60000"/>
                        <a:lumOff val="40000"/>
                      </a:schemeClr>
                    </a:solidFill>
                  </a:tcPr>
                </a:tc>
                <a:tc>
                  <a:txBody>
                    <a:bodyPr/>
                    <a:lstStyle/>
                    <a:p>
                      <a:pPr algn="ctr" rtl="0" fontAlgn="b"/>
                      <a:r>
                        <a:rPr lang="en-US" sz="1600" b="1" u="none" strike="noStrike" dirty="0">
                          <a:solidFill>
                            <a:schemeClr val="tx1"/>
                          </a:solidFill>
                          <a:effectLst/>
                        </a:rPr>
                        <a:t>14%</a:t>
                      </a:r>
                      <a:endParaRPr lang="en-US" sz="1600" b="1" i="0" u="none" strike="noStrike" dirty="0">
                        <a:solidFill>
                          <a:schemeClr val="tx1"/>
                        </a:solidFill>
                        <a:effectLst/>
                        <a:latin typeface="Calibri" panose="020F0502020204030204" pitchFamily="34" charset="0"/>
                      </a:endParaRPr>
                    </a:p>
                  </a:txBody>
                  <a:tcPr marL="7620" marR="7620" marT="7620" marB="0" anchor="b">
                    <a:solidFill>
                      <a:schemeClr val="accent1">
                        <a:lumMod val="60000"/>
                        <a:lumOff val="40000"/>
                      </a:schemeClr>
                    </a:solidFill>
                  </a:tcPr>
                </a:tc>
                <a:tc>
                  <a:txBody>
                    <a:bodyPr/>
                    <a:lstStyle/>
                    <a:p>
                      <a:pPr algn="ctr" rtl="0" fontAlgn="b"/>
                      <a:r>
                        <a:rPr lang="en-US" sz="1600" b="1" i="0" u="none" strike="noStrike" dirty="0">
                          <a:solidFill>
                            <a:schemeClr val="tx1"/>
                          </a:solidFill>
                          <a:effectLst/>
                          <a:latin typeface="Calibri" panose="020F0502020204030204" pitchFamily="34" charset="0"/>
                        </a:rPr>
                        <a:t>3</a:t>
                      </a:r>
                    </a:p>
                  </a:txBody>
                  <a:tcPr marL="7620" marR="7620" marT="7620" marB="0" anchor="b">
                    <a:solidFill>
                      <a:schemeClr val="accent1">
                        <a:lumMod val="60000"/>
                        <a:lumOff val="40000"/>
                      </a:schemeClr>
                    </a:solidFill>
                  </a:tcPr>
                </a:tc>
                <a:extLst>
                  <a:ext uri="{0D108BD9-81ED-4DB2-BD59-A6C34878D82A}">
                    <a16:rowId xmlns:a16="http://schemas.microsoft.com/office/drawing/2014/main" val="10002"/>
                  </a:ext>
                </a:extLst>
              </a:tr>
              <a:tr h="401075">
                <a:tc>
                  <a:txBody>
                    <a:bodyPr/>
                    <a:lstStyle/>
                    <a:p>
                      <a:pPr algn="l" rtl="0" fontAlgn="ctr"/>
                      <a:r>
                        <a:rPr lang="en-US" sz="1600" u="none" strike="noStrike" dirty="0">
                          <a:effectLst/>
                        </a:rPr>
                        <a:t>Florida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40000"/>
                        <a:lumOff val="60000"/>
                      </a:schemeClr>
                    </a:solidFill>
                  </a:tcPr>
                </a:tc>
                <a:tc>
                  <a:txBody>
                    <a:bodyPr/>
                    <a:lstStyle/>
                    <a:p>
                      <a:pPr algn="ctr" rtl="0" fontAlgn="b"/>
                      <a:r>
                        <a:rPr lang="en-US" sz="1600" u="none" strike="noStrike" dirty="0">
                          <a:effectLst/>
                        </a:rPr>
                        <a:t>18,801,310</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40000"/>
                        <a:lumOff val="60000"/>
                      </a:schemeClr>
                    </a:solidFill>
                  </a:tcPr>
                </a:tc>
                <a:tc>
                  <a:txBody>
                    <a:bodyPr/>
                    <a:lstStyle/>
                    <a:p>
                      <a:pPr algn="ctr" rtl="0" fontAlgn="b"/>
                      <a:r>
                        <a:rPr lang="en-US" sz="1600" u="none" strike="noStrike" dirty="0">
                          <a:effectLst/>
                        </a:rPr>
                        <a:t>21,299,325</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40000"/>
                        <a:lumOff val="60000"/>
                      </a:schemeClr>
                    </a:solidFill>
                  </a:tcPr>
                </a:tc>
                <a:tc>
                  <a:txBody>
                    <a:bodyPr/>
                    <a:lstStyle/>
                    <a:p>
                      <a:pPr algn="ctr" rtl="0" fontAlgn="b"/>
                      <a:r>
                        <a:rPr lang="en-US" sz="1600" u="none" strike="noStrike" dirty="0">
                          <a:effectLst/>
                        </a:rPr>
                        <a:t>2,494,745</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40000"/>
                        <a:lumOff val="60000"/>
                      </a:schemeClr>
                    </a:solidFill>
                  </a:tcPr>
                </a:tc>
                <a:tc>
                  <a:txBody>
                    <a:bodyPr/>
                    <a:lstStyle/>
                    <a:p>
                      <a:pPr algn="ctr" rtl="0" fontAlgn="b"/>
                      <a:r>
                        <a:rPr lang="en-US" sz="1600" u="none" strike="noStrike" dirty="0">
                          <a:effectLst/>
                        </a:rPr>
                        <a:t>13%</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40000"/>
                        <a:lumOff val="6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2</a:t>
                      </a:r>
                    </a:p>
                  </a:txBody>
                  <a:tcPr marL="7620" marR="7620" marT="7620" marB="0" anchor="b">
                    <a:solidFill>
                      <a:schemeClr val="accent1">
                        <a:lumMod val="40000"/>
                        <a:lumOff val="60000"/>
                      </a:schemeClr>
                    </a:solidFill>
                  </a:tcPr>
                </a:tc>
                <a:extLst>
                  <a:ext uri="{0D108BD9-81ED-4DB2-BD59-A6C34878D82A}">
                    <a16:rowId xmlns:a16="http://schemas.microsoft.com/office/drawing/2014/main" val="10004"/>
                  </a:ext>
                </a:extLst>
              </a:tr>
              <a:tr h="401075">
                <a:tc>
                  <a:txBody>
                    <a:bodyPr/>
                    <a:lstStyle/>
                    <a:p>
                      <a:pPr algn="l" rtl="0" fontAlgn="b"/>
                      <a:r>
                        <a:rPr lang="en-US" sz="1600" u="none" strike="noStrike" dirty="0">
                          <a:effectLst/>
                        </a:rPr>
                        <a:t>North Carolina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rtl="0" fontAlgn="b"/>
                      <a:r>
                        <a:rPr lang="en-US" sz="1600" u="none" strike="noStrike" dirty="0">
                          <a:effectLst/>
                        </a:rPr>
                        <a:t>9,535,483</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10,383,620</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847,884</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9%</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b">
                    <a:solidFill>
                      <a:schemeClr val="accent1">
                        <a:lumMod val="20000"/>
                        <a:lumOff val="80000"/>
                      </a:schemeClr>
                    </a:solidFill>
                  </a:tcPr>
                </a:tc>
                <a:extLst>
                  <a:ext uri="{0D108BD9-81ED-4DB2-BD59-A6C34878D82A}">
                    <a16:rowId xmlns:a16="http://schemas.microsoft.com/office/drawing/2014/main" val="967118346"/>
                  </a:ext>
                </a:extLst>
              </a:tr>
              <a:tr h="401075">
                <a:tc>
                  <a:txBody>
                    <a:bodyPr/>
                    <a:lstStyle/>
                    <a:p>
                      <a:pPr algn="l" rtl="0" fontAlgn="b"/>
                      <a:r>
                        <a:rPr lang="en-US" sz="1600" u="none" strike="noStrike" dirty="0">
                          <a:effectLst/>
                        </a:rPr>
                        <a:t>Arizona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rtl="0" fontAlgn="b"/>
                      <a:r>
                        <a:rPr lang="en-US" sz="1600" u="none" strike="noStrike" dirty="0">
                          <a:effectLst/>
                        </a:rPr>
                        <a:t>6,392,017</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7,171,646</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779,358</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12%</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b">
                    <a:solidFill>
                      <a:schemeClr val="accent1">
                        <a:lumMod val="20000"/>
                        <a:lumOff val="80000"/>
                      </a:schemeClr>
                    </a:solidFill>
                  </a:tcPr>
                </a:tc>
                <a:extLst>
                  <a:ext uri="{0D108BD9-81ED-4DB2-BD59-A6C34878D82A}">
                    <a16:rowId xmlns:a16="http://schemas.microsoft.com/office/drawing/2014/main" val="903805305"/>
                  </a:ext>
                </a:extLst>
              </a:tr>
              <a:tr h="401075">
                <a:tc>
                  <a:txBody>
                    <a:bodyPr/>
                    <a:lstStyle/>
                    <a:p>
                      <a:pPr algn="l" rtl="0" fontAlgn="b"/>
                      <a:r>
                        <a:rPr lang="en-US" sz="1600" b="0" i="0" u="none" strike="noStrike" dirty="0">
                          <a:solidFill>
                            <a:srgbClr val="000000"/>
                          </a:solidFill>
                          <a:effectLst/>
                          <a:latin typeface="Calibri" panose="020F0502020204030204" pitchFamily="34" charset="0"/>
                        </a:rPr>
                        <a:t>Colorado</a:t>
                      </a:r>
                    </a:p>
                  </a:txBody>
                  <a:tcPr marL="7620" marR="7620" marT="7620" marB="0" anchor="ctr">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5,029,196</a:t>
                      </a: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5,695,564</a:t>
                      </a: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666,248</a:t>
                      </a: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13%</a:t>
                      </a: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b">
                    <a:solidFill>
                      <a:schemeClr val="accent1">
                        <a:lumMod val="20000"/>
                        <a:lumOff val="80000"/>
                      </a:schemeClr>
                    </a:solidFill>
                  </a:tcPr>
                </a:tc>
                <a:extLst>
                  <a:ext uri="{0D108BD9-81ED-4DB2-BD59-A6C34878D82A}">
                    <a16:rowId xmlns:a16="http://schemas.microsoft.com/office/drawing/2014/main" val="2687128006"/>
                  </a:ext>
                </a:extLst>
              </a:tr>
              <a:tr h="401075">
                <a:tc>
                  <a:txBody>
                    <a:bodyPr/>
                    <a:lstStyle/>
                    <a:p>
                      <a:pPr algn="l" rtl="0" fontAlgn="ctr"/>
                      <a:r>
                        <a:rPr lang="en-US" sz="1600" u="none" strike="noStrike" dirty="0">
                          <a:effectLst/>
                        </a:rPr>
                        <a:t>Oregon</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rtl="0" fontAlgn="b"/>
                      <a:r>
                        <a:rPr lang="en-US" sz="1600" u="none" strike="noStrike" dirty="0">
                          <a:effectLst/>
                        </a:rPr>
                        <a:t>3,831,074</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4,190,713</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359,638</a:t>
                      </a: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9%</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b">
                    <a:solidFill>
                      <a:schemeClr val="accent1">
                        <a:lumMod val="20000"/>
                        <a:lumOff val="80000"/>
                      </a:schemeClr>
                    </a:solidFill>
                  </a:tcPr>
                </a:tc>
                <a:extLst>
                  <a:ext uri="{0D108BD9-81ED-4DB2-BD59-A6C34878D82A}">
                    <a16:rowId xmlns:a16="http://schemas.microsoft.com/office/drawing/2014/main" val="10005"/>
                  </a:ext>
                </a:extLst>
              </a:tr>
              <a:tr h="401075">
                <a:tc>
                  <a:txBody>
                    <a:bodyPr/>
                    <a:lstStyle/>
                    <a:p>
                      <a:pPr algn="l" rtl="0" fontAlgn="b"/>
                      <a:r>
                        <a:rPr lang="en-US" sz="1600" u="none" strike="noStrike" dirty="0">
                          <a:effectLst/>
                        </a:rPr>
                        <a:t>Montana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rtl="0" fontAlgn="b"/>
                      <a:r>
                        <a:rPr lang="en-US" sz="1600" u="none" strike="noStrike" dirty="0">
                          <a:effectLst/>
                        </a:rPr>
                        <a:t>989,415</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1,062,305</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72,896</a:t>
                      </a:r>
                    </a:p>
                  </a:txBody>
                  <a:tcPr marL="7620" marR="7620" marT="7620" marB="0" anchor="b">
                    <a:solidFill>
                      <a:schemeClr val="accent1">
                        <a:lumMod val="20000"/>
                        <a:lumOff val="80000"/>
                      </a:schemeClr>
                    </a:solidFill>
                  </a:tcPr>
                </a:tc>
                <a:tc>
                  <a:txBody>
                    <a:bodyPr/>
                    <a:lstStyle/>
                    <a:p>
                      <a:pPr algn="ctr" rtl="0" fontAlgn="b"/>
                      <a:r>
                        <a:rPr lang="en-US" sz="1600" u="none" strike="noStrike" dirty="0">
                          <a:effectLst/>
                        </a:rPr>
                        <a:t>7%</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1</a:t>
                      </a:r>
                    </a:p>
                  </a:txBody>
                  <a:tcPr marL="7620" marR="7620" marT="7620" marB="0" anchor="b">
                    <a:solidFill>
                      <a:schemeClr val="accent1">
                        <a:lumMod val="20000"/>
                        <a:lumOff val="80000"/>
                      </a:schemeClr>
                    </a:solidFill>
                  </a:tcPr>
                </a:tc>
                <a:extLst>
                  <a:ext uri="{0D108BD9-81ED-4DB2-BD59-A6C34878D82A}">
                    <a16:rowId xmlns:a16="http://schemas.microsoft.com/office/drawing/2014/main" val="935442627"/>
                  </a:ext>
                </a:extLst>
              </a:tr>
              <a:tr h="401075">
                <a:tc>
                  <a:txBody>
                    <a:bodyPr/>
                    <a:lstStyle/>
                    <a:p>
                      <a:pPr algn="l" rtl="0" fontAlgn="ctr"/>
                      <a:r>
                        <a:rPr lang="en-US" sz="1600" u="none" strike="noStrike" dirty="0">
                          <a:effectLst/>
                        </a:rPr>
                        <a:t>California</a:t>
                      </a:r>
                      <a:endParaRPr lang="en-US" sz="1600" b="0" i="0" u="none" strike="noStrike" dirty="0">
                        <a:solidFill>
                          <a:srgbClr val="000000"/>
                        </a:solidFill>
                        <a:effectLst/>
                        <a:latin typeface="Calibri" panose="020F0502020204030204" pitchFamily="34" charset="0"/>
                      </a:endParaRPr>
                    </a:p>
                  </a:txBody>
                  <a:tcPr marL="7620" marR="7620" marT="7620" marB="0" anchor="ctr">
                    <a:solidFill>
                      <a:schemeClr val="accent2">
                        <a:lumMod val="20000"/>
                        <a:lumOff val="80000"/>
                      </a:schemeClr>
                    </a:solidFill>
                  </a:tcPr>
                </a:tc>
                <a:tc>
                  <a:txBody>
                    <a:bodyPr/>
                    <a:lstStyle/>
                    <a:p>
                      <a:pPr algn="ctr" rtl="0" fontAlgn="b"/>
                      <a:r>
                        <a:rPr lang="en-US" sz="1600" u="none" strike="noStrike" dirty="0">
                          <a:effectLst/>
                        </a:rPr>
                        <a:t>37,253,956</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ctr" rtl="0" fontAlgn="b"/>
                      <a:r>
                        <a:rPr lang="en-US" sz="1600" u="none" strike="noStrike" dirty="0">
                          <a:effectLst/>
                        </a:rPr>
                        <a:t>39,557,045</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ctr" rtl="0" fontAlgn="b"/>
                      <a:r>
                        <a:rPr lang="en-US" sz="1600" u="none" strike="noStrike" dirty="0">
                          <a:effectLst/>
                        </a:rPr>
                        <a:t>2,302,522</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ctr" rtl="0" fontAlgn="b"/>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0 to -1</a:t>
                      </a:r>
                    </a:p>
                  </a:txBody>
                  <a:tcPr marL="7620" marR="7620" marT="7620" marB="0" anchor="b">
                    <a:solidFill>
                      <a:schemeClr val="accent2">
                        <a:lumMod val="20000"/>
                        <a:lumOff val="80000"/>
                      </a:schemeClr>
                    </a:solidFill>
                  </a:tcPr>
                </a:tc>
                <a:extLst>
                  <a:ext uri="{0D108BD9-81ED-4DB2-BD59-A6C34878D82A}">
                    <a16:rowId xmlns:a16="http://schemas.microsoft.com/office/drawing/2014/main" val="3105692329"/>
                  </a:ext>
                </a:extLst>
              </a:tr>
              <a:tr h="401075">
                <a:tc>
                  <a:txBody>
                    <a:bodyPr/>
                    <a:lstStyle/>
                    <a:p>
                      <a:pPr algn="l" rtl="0" fontAlgn="ctr"/>
                      <a:r>
                        <a:rPr lang="en-US" sz="1600" b="0" i="0" u="none" strike="noStrike" dirty="0">
                          <a:solidFill>
                            <a:srgbClr val="000000"/>
                          </a:solidFill>
                          <a:effectLst/>
                          <a:latin typeface="Calibri" panose="020F0502020204030204" pitchFamily="34" charset="0"/>
                        </a:rPr>
                        <a:t>Minnesota</a:t>
                      </a:r>
                    </a:p>
                  </a:txBody>
                  <a:tcPr marL="7620" marR="7620" marT="7620" marB="0" anchor="ctr">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5,303,925</a:t>
                      </a:r>
                    </a:p>
                  </a:txBody>
                  <a:tcPr marL="7620" marR="7620" marT="7620" marB="0" anchor="b">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5,611,179</a:t>
                      </a:r>
                    </a:p>
                  </a:txBody>
                  <a:tcPr marL="7620" marR="7620" marT="7620" marB="0" anchor="b">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307,254</a:t>
                      </a:r>
                    </a:p>
                  </a:txBody>
                  <a:tcPr marL="7620" marR="7620" marT="7620" marB="0" anchor="b">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6%</a:t>
                      </a:r>
                    </a:p>
                  </a:txBody>
                  <a:tcPr marL="7620" marR="7620" marT="7620" marB="0" anchor="b">
                    <a:solidFill>
                      <a:schemeClr val="accent2">
                        <a:lumMod val="20000"/>
                        <a:lumOff val="80000"/>
                      </a:schemeClr>
                    </a:solidFill>
                  </a:tcPr>
                </a:tc>
                <a:tc>
                  <a:txBody>
                    <a:bodyPr/>
                    <a:lstStyle/>
                    <a:p>
                      <a:pPr algn="ctr" rtl="0" fontAlgn="b"/>
                      <a:r>
                        <a:rPr lang="en-US" sz="1600" b="0" i="0" u="none" strike="noStrike" dirty="0">
                          <a:solidFill>
                            <a:srgbClr val="000000"/>
                          </a:solidFill>
                          <a:effectLst/>
                          <a:latin typeface="Calibri" panose="020F0502020204030204" pitchFamily="34" charset="0"/>
                        </a:rPr>
                        <a:t>0 to -1</a:t>
                      </a:r>
                    </a:p>
                  </a:txBody>
                  <a:tcPr marL="7620" marR="7620" marT="7620" marB="0" anchor="b">
                    <a:solidFill>
                      <a:schemeClr val="accent2">
                        <a:lumMod val="20000"/>
                        <a:lumOff val="80000"/>
                      </a:schemeClr>
                    </a:solidFill>
                  </a:tcPr>
                </a:tc>
                <a:extLst>
                  <a:ext uri="{0D108BD9-81ED-4DB2-BD59-A6C34878D82A}">
                    <a16:rowId xmlns:a16="http://schemas.microsoft.com/office/drawing/2014/main" val="2369260453"/>
                  </a:ext>
                </a:extLst>
              </a:tr>
            </a:tbl>
          </a:graphicData>
        </a:graphic>
      </p:graphicFrame>
      <p:sp>
        <p:nvSpPr>
          <p:cNvPr id="9" name="Rectangle 8"/>
          <p:cNvSpPr/>
          <p:nvPr/>
        </p:nvSpPr>
        <p:spPr>
          <a:xfrm>
            <a:off x="0" y="6396338"/>
            <a:ext cx="8001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Source: U.S. Census Bureau. 2000 and 2010 Census Count, 2018 Population Estimates;</a:t>
            </a:r>
            <a:r>
              <a:rPr kumimoji="0" lang="en-US" sz="1200" b="0" i="0" u="none" strike="noStrike" kern="1200" cap="none" spc="0" normalizeH="0" noProof="0" dirty="0">
                <a:ln>
                  <a:noFill/>
                </a:ln>
                <a:solidFill>
                  <a:prstClr val="black">
                    <a:lumMod val="50000"/>
                    <a:lumOff val="50000"/>
                  </a:prstClr>
                </a:solidFill>
                <a:effectLst/>
                <a:uLnTx/>
                <a:uFillTx/>
                <a:latin typeface="Calibri" panose="020F0502020204030204"/>
                <a:ea typeface="+mn-ea"/>
                <a:cs typeface="+mn-cs"/>
              </a:rPr>
              <a:t> Brennan Center for Justice.</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9289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545446643"/>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410346" y="91440"/>
            <a:ext cx="7642213" cy="914400"/>
          </a:xfrm>
        </p:spPr>
        <p:txBody>
          <a:bodyPr>
            <a:noAutofit/>
          </a:bodyPr>
          <a:lstStyle/>
          <a:p>
            <a:r>
              <a:rPr lang="en-US" sz="2400" dirty="0"/>
              <a:t>Linear Forecast of Census Bureau Population Estimates 2010-2018 and TDC Population Projections</a:t>
            </a:r>
          </a:p>
        </p:txBody>
      </p:sp>
      <p:sp>
        <p:nvSpPr>
          <p:cNvPr id="4" name="Slide Number Placeholder 3"/>
          <p:cNvSpPr>
            <a:spLocks noGrp="1"/>
          </p:cNvSpPr>
          <p:nvPr>
            <p:ph type="sldNum" sz="quarter" idx="4"/>
          </p:nvPr>
        </p:nvSpPr>
        <p:spPr/>
        <p:txBody>
          <a:bodyPr/>
          <a:lstStyle/>
          <a:p>
            <a:fld id="{2BC1FA3B-F0C1-4F58-90BE-DCC7501F4B28}" type="slidenum">
              <a:rPr lang="en-US" smtClean="0"/>
              <a:pPr/>
              <a:t>4</a:t>
            </a:fld>
            <a:endParaRPr lang="en-US" dirty="0"/>
          </a:p>
        </p:txBody>
      </p:sp>
      <p:sp>
        <p:nvSpPr>
          <p:cNvPr id="3" name="TextBox 2"/>
          <p:cNvSpPr txBox="1"/>
          <p:nvPr/>
        </p:nvSpPr>
        <p:spPr>
          <a:xfrm>
            <a:off x="1912886" y="1095801"/>
            <a:ext cx="5388078" cy="830997"/>
          </a:xfrm>
          <a:prstGeom prst="rect">
            <a:avLst/>
          </a:prstGeom>
          <a:noFill/>
        </p:spPr>
        <p:txBody>
          <a:bodyPr wrap="square" rtlCol="0">
            <a:spAutoFit/>
          </a:bodyPr>
          <a:lstStyle/>
          <a:p>
            <a:pPr algn="ctr"/>
            <a:r>
              <a:rPr lang="en-US" dirty="0"/>
              <a:t>Texas Senate District Target Size = 955,086 to 957,345</a:t>
            </a:r>
          </a:p>
        </p:txBody>
      </p:sp>
      <p:sp>
        <p:nvSpPr>
          <p:cNvPr id="6" name="TextBox 5"/>
          <p:cNvSpPr txBox="1"/>
          <p:nvPr/>
        </p:nvSpPr>
        <p:spPr>
          <a:xfrm>
            <a:off x="76200" y="6478320"/>
            <a:ext cx="8763000" cy="246221"/>
          </a:xfrm>
          <a:prstGeom prst="rect">
            <a:avLst/>
          </a:prstGeom>
          <a:noFill/>
        </p:spPr>
        <p:txBody>
          <a:bodyPr wrap="square" rtlCol="0">
            <a:spAutoFit/>
          </a:bodyPr>
          <a:lstStyle/>
          <a:p>
            <a:pPr marL="798513" marR="0" lvl="0" indent="-798513"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Source: Texas Demographic Center 2018 Population Projections;</a:t>
            </a:r>
            <a:r>
              <a:rPr kumimoji="0" lang="en-US" sz="1000" b="0" i="0" u="none" strike="noStrike" kern="1200" cap="none" spc="0" normalizeH="0" noProof="0" dirty="0">
                <a:ln>
                  <a:noFill/>
                </a:ln>
                <a:solidFill>
                  <a:prstClr val="black">
                    <a:lumMod val="50000"/>
                    <a:lumOff val="50000"/>
                  </a:prstClr>
                </a:solidFill>
                <a:effectLst/>
                <a:uLnTx/>
                <a:uFillTx/>
                <a:latin typeface="Calibri" panose="020F0502020204030204"/>
                <a:ea typeface="+mn-ea"/>
                <a:cs typeface="Arial" pitchFamily="34" charset="0"/>
              </a:rPr>
              <a:t> linear forecast derived by the Texas Demographic Center from Census Bureau Population Estimates</a:t>
            </a: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 </a:t>
            </a:r>
          </a:p>
        </p:txBody>
      </p:sp>
    </p:spTree>
    <p:extLst>
      <p:ext uri="{BB962C8B-B14F-4D97-AF65-F5344CB8AC3E}">
        <p14:creationId xmlns:p14="http://schemas.microsoft.com/office/powerpoint/2010/main" val="4170293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28650" y="1885950"/>
            <a:ext cx="479798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8"/>
            <a:r>
              <a:rPr lang="en-US" altLang="en-US" sz="1800" b="1" dirty="0">
                <a:solidFill>
                  <a:srgbClr val="002060"/>
                </a:solidFill>
                <a:latin typeface="Arial" panose="020B0604020202020204" pitchFamily="34" charset="0"/>
                <a:ea typeface="Calibri" panose="020F0502020204030204" pitchFamily="34" charset="0"/>
              </a:rPr>
              <a:t>Texas added an estimated 379,128 people between July 1, 2017 and July 1, 2018. </a:t>
            </a:r>
          </a:p>
          <a:p>
            <a:pPr defTabSz="914378"/>
            <a:endParaRPr lang="en-US" altLang="en-US" sz="1800" b="1" dirty="0">
              <a:solidFill>
                <a:srgbClr val="002060"/>
              </a:solidFill>
              <a:latin typeface="Arial" panose="020B0604020202020204" pitchFamily="34" charset="0"/>
              <a:ea typeface="Calibri" panose="020F0502020204030204" pitchFamily="34" charset="0"/>
            </a:endParaRPr>
          </a:p>
          <a:p>
            <a:pPr marL="285743" indent="-285743" defTabSz="914378">
              <a:buFont typeface="Arial" panose="020B0604020202020204" pitchFamily="34" charset="0"/>
              <a:buChar char="•"/>
            </a:pPr>
            <a:r>
              <a:rPr lang="en-US" altLang="en-US" sz="1800" b="1" dirty="0">
                <a:solidFill>
                  <a:srgbClr val="002060"/>
                </a:solidFill>
                <a:latin typeface="Arial" panose="020B0604020202020204" pitchFamily="34" charset="0"/>
                <a:ea typeface="Calibri" panose="020F0502020204030204" pitchFamily="34" charset="0"/>
              </a:rPr>
              <a:t>About 1,039 people per day added to our population. </a:t>
            </a:r>
          </a:p>
          <a:p>
            <a:pPr marL="285743" indent="-285743" defTabSz="914378">
              <a:buFont typeface="Arial" panose="020B0604020202020204" pitchFamily="34" charset="0"/>
              <a:buChar char="•"/>
            </a:pPr>
            <a:endParaRPr lang="en-US" altLang="en-US" sz="1800" b="1" dirty="0">
              <a:solidFill>
                <a:srgbClr val="002060"/>
              </a:solidFill>
              <a:latin typeface="Arial" panose="020B0604020202020204" pitchFamily="34" charset="0"/>
              <a:ea typeface="Calibri" panose="020F0502020204030204" pitchFamily="34" charset="0"/>
            </a:endParaRPr>
          </a:p>
          <a:p>
            <a:pPr marL="742931" lvl="1" indent="-285743" defTabSz="914378">
              <a:buFont typeface="Arial" panose="020B0604020202020204" pitchFamily="34" charset="0"/>
              <a:buChar char="•"/>
            </a:pPr>
            <a:r>
              <a:rPr lang="en-US" altLang="en-US" sz="1800" b="1" dirty="0">
                <a:solidFill>
                  <a:srgbClr val="002060"/>
                </a:solidFill>
                <a:latin typeface="Arial" panose="020B0604020202020204" pitchFamily="34" charset="0"/>
                <a:ea typeface="Calibri" panose="020F0502020204030204" pitchFamily="34" charset="0"/>
              </a:rPr>
              <a:t>About 524 persons per day from natural increase (more births than deaths)</a:t>
            </a:r>
          </a:p>
          <a:p>
            <a:pPr marL="742931" lvl="1" indent="-285743" defTabSz="914378">
              <a:buFont typeface="Arial" panose="020B0604020202020204" pitchFamily="34" charset="0"/>
              <a:buChar char="•"/>
            </a:pPr>
            <a:endParaRPr lang="en-US" altLang="en-US" sz="1800" b="1" dirty="0">
              <a:solidFill>
                <a:srgbClr val="002060"/>
              </a:solidFill>
              <a:latin typeface="Arial" panose="020B0604020202020204" pitchFamily="34" charset="0"/>
              <a:ea typeface="Calibri" panose="020F0502020204030204" pitchFamily="34" charset="0"/>
            </a:endParaRPr>
          </a:p>
          <a:p>
            <a:pPr marL="742931" lvl="1" indent="-285743" defTabSz="914378">
              <a:buFont typeface="Arial" panose="020B0604020202020204" pitchFamily="34" charset="0"/>
              <a:buChar char="•"/>
            </a:pPr>
            <a:r>
              <a:rPr lang="en-US" altLang="en-US" sz="1800" b="1" dirty="0">
                <a:solidFill>
                  <a:srgbClr val="002060"/>
                </a:solidFill>
                <a:latin typeface="Arial" panose="020B0604020202020204" pitchFamily="34" charset="0"/>
                <a:ea typeface="Calibri" panose="020F0502020204030204" pitchFamily="34" charset="0"/>
              </a:rPr>
              <a:t>About 515 per day from net migration (288 international and 227 domestic migrants per day).</a:t>
            </a:r>
            <a:endParaRPr lang="en-US" altLang="en-US" sz="1800" b="1" dirty="0">
              <a:solidFill>
                <a:srgbClr val="002060"/>
              </a:solidFill>
              <a:latin typeface="Arial" panose="020B0604020202020204" pitchFamily="34" charset="0"/>
            </a:endParaRPr>
          </a:p>
        </p:txBody>
      </p:sp>
      <p:graphicFrame>
        <p:nvGraphicFramePr>
          <p:cNvPr id="7" name="Chart 6"/>
          <p:cNvGraphicFramePr/>
          <p:nvPr/>
        </p:nvGraphicFramePr>
        <p:xfrm>
          <a:off x="5029200" y="2000251"/>
          <a:ext cx="4799106" cy="363556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0" y="6534835"/>
            <a:ext cx="4095182" cy="323165"/>
          </a:xfrm>
          <a:prstGeom prst="rect">
            <a:avLst/>
          </a:prstGeom>
        </p:spPr>
        <p:txBody>
          <a:bodyPr wrap="square">
            <a:spAutoFit/>
          </a:bodyPr>
          <a:lstStyle/>
          <a:p>
            <a:r>
              <a:rPr lang="en-US" sz="750" dirty="0">
                <a:solidFill>
                  <a:schemeClr val="tx1">
                    <a:lumMod val="50000"/>
                    <a:lumOff val="50000"/>
                  </a:schemeClr>
                </a:solidFill>
              </a:rPr>
              <a:t>Source: U.S. Census Bureau, 2018 Population Estimates.					</a:t>
            </a:r>
          </a:p>
        </p:txBody>
      </p:sp>
      <p:sp>
        <p:nvSpPr>
          <p:cNvPr id="2" name="Slide Number Placeholder 1"/>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334934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 b="1413"/>
          <a:stretch/>
        </p:blipFill>
        <p:spPr>
          <a:xfrm>
            <a:off x="1399766" y="1361305"/>
            <a:ext cx="6698389" cy="5143073"/>
          </a:xfrm>
          <a:prstGeom prst="rect">
            <a:avLst/>
          </a:prstGeom>
        </p:spPr>
      </p:pic>
      <p:sp>
        <p:nvSpPr>
          <p:cNvPr id="2" name="Title 1"/>
          <p:cNvSpPr>
            <a:spLocks noGrp="1"/>
          </p:cNvSpPr>
          <p:nvPr>
            <p:ph type="title"/>
          </p:nvPr>
        </p:nvSpPr>
        <p:spPr>
          <a:xfrm>
            <a:off x="1770317" y="403518"/>
            <a:ext cx="6293332" cy="434682"/>
          </a:xfrm>
        </p:spPr>
        <p:txBody>
          <a:bodyPr>
            <a:noAutofit/>
          </a:bodyPr>
          <a:lstStyle/>
          <a:p>
            <a:r>
              <a:rPr lang="en-US" sz="2800" dirty="0">
                <a:effectLst/>
              </a:rPr>
              <a:t>Total Estimated Population by County, Texas, 2018</a:t>
            </a:r>
          </a:p>
        </p:txBody>
      </p:sp>
      <p:sp>
        <p:nvSpPr>
          <p:cNvPr id="15" name="TextBox 14"/>
          <p:cNvSpPr txBox="1"/>
          <p:nvPr/>
        </p:nvSpPr>
        <p:spPr>
          <a:xfrm>
            <a:off x="11502" y="6573616"/>
            <a:ext cx="2420856" cy="184666"/>
          </a:xfrm>
          <a:prstGeom prst="rect">
            <a:avLst/>
          </a:prstGeom>
          <a:noFill/>
        </p:spPr>
        <p:txBody>
          <a:bodyPr wrap="none" rtlCol="0">
            <a:spAutoFit/>
          </a:bodyPr>
          <a:lstStyle/>
          <a:p>
            <a:r>
              <a:rPr lang="en-US" sz="600" dirty="0">
                <a:solidFill>
                  <a:schemeClr val="tx1">
                    <a:lumMod val="50000"/>
                    <a:lumOff val="50000"/>
                  </a:schemeClr>
                </a:solidFill>
              </a:rPr>
              <a:t>Source: U.S. Census Bureau, 2018 Vintage Population Estimates</a:t>
            </a:r>
          </a:p>
        </p:txBody>
      </p:sp>
      <p:pic>
        <p:nvPicPr>
          <p:cNvPr id="6" name="Picture 5"/>
          <p:cNvPicPr>
            <a:picLocks noChangeAspect="1"/>
          </p:cNvPicPr>
          <p:nvPr/>
        </p:nvPicPr>
        <p:blipFill>
          <a:blip r:embed="rId4"/>
          <a:stretch>
            <a:fillRect/>
          </a:stretch>
        </p:blipFill>
        <p:spPr>
          <a:xfrm>
            <a:off x="1413223" y="2159792"/>
            <a:ext cx="1607344" cy="1257300"/>
          </a:xfrm>
          <a:prstGeom prst="rect">
            <a:avLst/>
          </a:prstGeom>
        </p:spPr>
      </p:pic>
      <p:sp>
        <p:nvSpPr>
          <p:cNvPr id="7" name="TextBox 6"/>
          <p:cNvSpPr txBox="1"/>
          <p:nvPr/>
        </p:nvSpPr>
        <p:spPr>
          <a:xfrm>
            <a:off x="165339" y="5096289"/>
            <a:ext cx="4667487" cy="1569660"/>
          </a:xfrm>
          <a:prstGeom prst="rect">
            <a:avLst/>
          </a:prstGeom>
          <a:noFill/>
        </p:spPr>
        <p:txBody>
          <a:bodyPr wrap="square" rtlCol="0">
            <a:spAutoFit/>
          </a:bodyPr>
          <a:lstStyle/>
          <a:p>
            <a:pPr marL="342900" indent="-342900">
              <a:buFont typeface="Arial" panose="020B0604020202020204" pitchFamily="34" charset="0"/>
              <a:buChar char="•"/>
            </a:pPr>
            <a:r>
              <a:rPr lang="en-US" sz="1200" dirty="0">
                <a:solidFill>
                  <a:srgbClr val="002060"/>
                </a:solidFill>
              </a:rPr>
              <a:t>78.5 % live along and between I-45 and I-35</a:t>
            </a:r>
          </a:p>
          <a:p>
            <a:pPr marL="342900" indent="-342900">
              <a:buFont typeface="Arial" panose="020B0604020202020204" pitchFamily="34" charset="0"/>
              <a:buChar char="•"/>
            </a:pPr>
            <a:r>
              <a:rPr lang="en-US" sz="1200" dirty="0">
                <a:solidFill>
                  <a:srgbClr val="002060"/>
                </a:solidFill>
              </a:rPr>
              <a:t>8.5% live east of I-45 (excluding Collin and Grayson)</a:t>
            </a:r>
          </a:p>
          <a:p>
            <a:pPr marL="342900" indent="-342900">
              <a:buFont typeface="Arial" panose="020B0604020202020204" pitchFamily="34" charset="0"/>
              <a:buChar char="•"/>
            </a:pPr>
            <a:r>
              <a:rPr lang="en-US" sz="1200" dirty="0">
                <a:solidFill>
                  <a:srgbClr val="002060"/>
                </a:solidFill>
              </a:rPr>
              <a:t>13% live west of I-35 </a:t>
            </a:r>
          </a:p>
          <a:p>
            <a:pPr marL="342900" indent="-342900">
              <a:buFont typeface="Arial" panose="020B0604020202020204" pitchFamily="34" charset="0"/>
              <a:buChar char="•"/>
            </a:pPr>
            <a:endParaRPr lang="en-US" sz="1200" dirty="0">
              <a:solidFill>
                <a:srgbClr val="002060"/>
              </a:solidFill>
            </a:endParaRPr>
          </a:p>
          <a:p>
            <a:pPr marL="342900" indent="-342900">
              <a:buFont typeface="Arial" panose="020B0604020202020204" pitchFamily="34" charset="0"/>
              <a:buChar char="•"/>
            </a:pPr>
            <a:r>
              <a:rPr lang="en-US" sz="1200" dirty="0">
                <a:solidFill>
                  <a:srgbClr val="002060"/>
                </a:solidFill>
              </a:rPr>
              <a:t>0.7% live in rural counties with urban population less than 2,500 (49 counties)</a:t>
            </a:r>
          </a:p>
          <a:p>
            <a:pPr marL="342900" indent="-342900">
              <a:buFont typeface="Arial" panose="020B0604020202020204" pitchFamily="34" charset="0"/>
              <a:buChar char="•"/>
            </a:pPr>
            <a:r>
              <a:rPr lang="en-US" sz="1200" dirty="0">
                <a:solidFill>
                  <a:srgbClr val="002060"/>
                </a:solidFill>
              </a:rPr>
              <a:t>10.7% in non-metropolitan counties (172 counties)</a:t>
            </a:r>
          </a:p>
          <a:p>
            <a:pPr marL="342900" indent="-342900">
              <a:buFont typeface="Arial" panose="020B0604020202020204" pitchFamily="34" charset="0"/>
              <a:buChar char="•"/>
            </a:pPr>
            <a:endParaRPr lang="en-US" sz="1200" dirty="0">
              <a:solidFill>
                <a:srgbClr val="002060"/>
              </a:solidFill>
            </a:endParaRPr>
          </a:p>
        </p:txBody>
      </p:sp>
      <p:sp>
        <p:nvSpPr>
          <p:cNvPr id="8" name="Freeform 7"/>
          <p:cNvSpPr/>
          <p:nvPr/>
        </p:nvSpPr>
        <p:spPr>
          <a:xfrm>
            <a:off x="4942936" y="2656936"/>
            <a:ext cx="1180585" cy="2958860"/>
          </a:xfrm>
          <a:custGeom>
            <a:avLst/>
            <a:gdLst>
              <a:gd name="connsiteX0" fmla="*/ 0 w 1180585"/>
              <a:gd name="connsiteY0" fmla="*/ 2958860 h 2958860"/>
              <a:gd name="connsiteX1" fmla="*/ 258792 w 1180585"/>
              <a:gd name="connsiteY1" fmla="*/ 2605177 h 2958860"/>
              <a:gd name="connsiteX2" fmla="*/ 241539 w 1180585"/>
              <a:gd name="connsiteY2" fmla="*/ 2346385 h 2958860"/>
              <a:gd name="connsiteX3" fmla="*/ 474453 w 1180585"/>
              <a:gd name="connsiteY3" fmla="*/ 2104845 h 2958860"/>
              <a:gd name="connsiteX4" fmla="*/ 1155939 w 1180585"/>
              <a:gd name="connsiteY4" fmla="*/ 1017917 h 2958860"/>
              <a:gd name="connsiteX5" fmla="*/ 1043796 w 1180585"/>
              <a:gd name="connsiteY5" fmla="*/ 750498 h 2958860"/>
              <a:gd name="connsiteX6" fmla="*/ 1173192 w 1180585"/>
              <a:gd name="connsiteY6" fmla="*/ 0 h 295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585" h="2958860">
                <a:moveTo>
                  <a:pt x="0" y="2958860"/>
                </a:moveTo>
                <a:cubicBezTo>
                  <a:pt x="109268" y="2833058"/>
                  <a:pt x="218536" y="2707256"/>
                  <a:pt x="258792" y="2605177"/>
                </a:cubicBezTo>
                <a:cubicBezTo>
                  <a:pt x="299048" y="2503098"/>
                  <a:pt x="205596" y="2429774"/>
                  <a:pt x="241539" y="2346385"/>
                </a:cubicBezTo>
                <a:cubicBezTo>
                  <a:pt x="277483" y="2262996"/>
                  <a:pt x="322053" y="2326256"/>
                  <a:pt x="474453" y="2104845"/>
                </a:cubicBezTo>
                <a:cubicBezTo>
                  <a:pt x="626853" y="1883434"/>
                  <a:pt x="1061049" y="1243641"/>
                  <a:pt x="1155939" y="1017917"/>
                </a:cubicBezTo>
                <a:cubicBezTo>
                  <a:pt x="1250829" y="792193"/>
                  <a:pt x="1040921" y="920151"/>
                  <a:pt x="1043796" y="750498"/>
                </a:cubicBezTo>
                <a:cubicBezTo>
                  <a:pt x="1046671" y="580845"/>
                  <a:pt x="1109931" y="290422"/>
                  <a:pt x="1173192" y="0"/>
                </a:cubicBezTo>
              </a:path>
            </a:pathLst>
          </a:custGeom>
          <a:noFill/>
        </p:spPr>
        <p:txBody>
          <a:bodyPr rtlCol="0" anchor="ctr"/>
          <a:lstStyle/>
          <a:p>
            <a:pPr algn="ctr"/>
            <a:endParaRPr lang="en-US"/>
          </a:p>
        </p:txBody>
      </p:sp>
      <p:sp>
        <p:nvSpPr>
          <p:cNvPr id="14" name="Freeform 13"/>
          <p:cNvSpPr/>
          <p:nvPr/>
        </p:nvSpPr>
        <p:spPr>
          <a:xfrm>
            <a:off x="5009661" y="2656936"/>
            <a:ext cx="1162539" cy="2975907"/>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6" name="Picture 4" descr="Interstate 35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120" y="2244304"/>
            <a:ext cx="302159" cy="30215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6170279" y="3158118"/>
            <a:ext cx="1114185" cy="1721243"/>
          </a:xfrm>
          <a:custGeom>
            <a:avLst/>
            <a:gdLst>
              <a:gd name="connsiteX0" fmla="*/ 1114185 w 1114185"/>
              <a:gd name="connsiteY0" fmla="*/ 1721243 h 1721243"/>
              <a:gd name="connsiteX1" fmla="*/ 1029660 w 1114185"/>
              <a:gd name="connsiteY1" fmla="*/ 1675139 h 1721243"/>
              <a:gd name="connsiteX2" fmla="*/ 1006608 w 1114185"/>
              <a:gd name="connsiteY2" fmla="*/ 1659771 h 1721243"/>
              <a:gd name="connsiteX3" fmla="*/ 945136 w 1114185"/>
              <a:gd name="connsiteY3" fmla="*/ 1567563 h 1721243"/>
              <a:gd name="connsiteX4" fmla="*/ 914400 w 1114185"/>
              <a:gd name="connsiteY4" fmla="*/ 1521458 h 1721243"/>
              <a:gd name="connsiteX5" fmla="*/ 899032 w 1114185"/>
              <a:gd name="connsiteY5" fmla="*/ 1475354 h 1721243"/>
              <a:gd name="connsiteX6" fmla="*/ 868296 w 1114185"/>
              <a:gd name="connsiteY6" fmla="*/ 1429250 h 1721243"/>
              <a:gd name="connsiteX7" fmla="*/ 852928 w 1114185"/>
              <a:gd name="connsiteY7" fmla="*/ 1406198 h 1721243"/>
              <a:gd name="connsiteX8" fmla="*/ 837560 w 1114185"/>
              <a:gd name="connsiteY8" fmla="*/ 1360094 h 1721243"/>
              <a:gd name="connsiteX9" fmla="*/ 829876 w 1114185"/>
              <a:gd name="connsiteY9" fmla="*/ 1214097 h 1721243"/>
              <a:gd name="connsiteX10" fmla="*/ 783771 w 1114185"/>
              <a:gd name="connsiteY10" fmla="*/ 1121889 h 1721243"/>
              <a:gd name="connsiteX11" fmla="*/ 776087 w 1114185"/>
              <a:gd name="connsiteY11" fmla="*/ 1098837 h 1721243"/>
              <a:gd name="connsiteX12" fmla="*/ 722299 w 1114185"/>
              <a:gd name="connsiteY12" fmla="*/ 1029680 h 1721243"/>
              <a:gd name="connsiteX13" fmla="*/ 699247 w 1114185"/>
              <a:gd name="connsiteY13" fmla="*/ 983576 h 1721243"/>
              <a:gd name="connsiteX14" fmla="*/ 660827 w 1114185"/>
              <a:gd name="connsiteY14" fmla="*/ 914420 h 1721243"/>
              <a:gd name="connsiteX15" fmla="*/ 622407 w 1114185"/>
              <a:gd name="connsiteY15" fmla="*/ 806843 h 1721243"/>
              <a:gd name="connsiteX16" fmla="*/ 576303 w 1114185"/>
              <a:gd name="connsiteY16" fmla="*/ 760739 h 1721243"/>
              <a:gd name="connsiteX17" fmla="*/ 530198 w 1114185"/>
              <a:gd name="connsiteY17" fmla="*/ 699267 h 1721243"/>
              <a:gd name="connsiteX18" fmla="*/ 522514 w 1114185"/>
              <a:gd name="connsiteY18" fmla="*/ 676215 h 1721243"/>
              <a:gd name="connsiteX19" fmla="*/ 514830 w 1114185"/>
              <a:gd name="connsiteY19" fmla="*/ 645479 h 1721243"/>
              <a:gd name="connsiteX20" fmla="*/ 484094 w 1114185"/>
              <a:gd name="connsiteY20" fmla="*/ 607058 h 1721243"/>
              <a:gd name="connsiteX21" fmla="*/ 468726 w 1114185"/>
              <a:gd name="connsiteY21" fmla="*/ 584006 h 1721243"/>
              <a:gd name="connsiteX22" fmla="*/ 461042 w 1114185"/>
              <a:gd name="connsiteY22" fmla="*/ 560954 h 1721243"/>
              <a:gd name="connsiteX23" fmla="*/ 445674 w 1114185"/>
              <a:gd name="connsiteY23" fmla="*/ 537902 h 1721243"/>
              <a:gd name="connsiteX24" fmla="*/ 414938 w 1114185"/>
              <a:gd name="connsiteY24" fmla="*/ 468746 h 1721243"/>
              <a:gd name="connsiteX25" fmla="*/ 407254 w 1114185"/>
              <a:gd name="connsiteY25" fmla="*/ 438010 h 1721243"/>
              <a:gd name="connsiteX26" fmla="*/ 361150 w 1114185"/>
              <a:gd name="connsiteY26" fmla="*/ 376537 h 1721243"/>
              <a:gd name="connsiteX27" fmla="*/ 345782 w 1114185"/>
              <a:gd name="connsiteY27" fmla="*/ 353485 h 1721243"/>
              <a:gd name="connsiteX28" fmla="*/ 307361 w 1114185"/>
              <a:gd name="connsiteY28" fmla="*/ 322749 h 1721243"/>
              <a:gd name="connsiteX29" fmla="*/ 284309 w 1114185"/>
              <a:gd name="connsiteY29" fmla="*/ 315065 h 1721243"/>
              <a:gd name="connsiteX30" fmla="*/ 230521 w 1114185"/>
              <a:gd name="connsiteY30" fmla="*/ 245909 h 1721243"/>
              <a:gd name="connsiteX31" fmla="*/ 199785 w 1114185"/>
              <a:gd name="connsiteY31" fmla="*/ 192121 h 1721243"/>
              <a:gd name="connsiteX32" fmla="*/ 176733 w 1114185"/>
              <a:gd name="connsiteY32" fmla="*/ 146016 h 1721243"/>
              <a:gd name="connsiteX33" fmla="*/ 169049 w 1114185"/>
              <a:gd name="connsiteY33" fmla="*/ 122964 h 1721243"/>
              <a:gd name="connsiteX34" fmla="*/ 145997 w 1114185"/>
              <a:gd name="connsiteY34" fmla="*/ 107596 h 1721243"/>
              <a:gd name="connsiteX35" fmla="*/ 130629 w 1114185"/>
              <a:gd name="connsiteY35" fmla="*/ 84544 h 1721243"/>
              <a:gd name="connsiteX36" fmla="*/ 107576 w 1114185"/>
              <a:gd name="connsiteY36" fmla="*/ 76860 h 1721243"/>
              <a:gd name="connsiteX37" fmla="*/ 84524 w 1114185"/>
              <a:gd name="connsiteY37" fmla="*/ 61492 h 1721243"/>
              <a:gd name="connsiteX38" fmla="*/ 46104 w 1114185"/>
              <a:gd name="connsiteY38" fmla="*/ 30756 h 1721243"/>
              <a:gd name="connsiteX39" fmla="*/ 30736 w 1114185"/>
              <a:gd name="connsiteY39" fmla="*/ 7704 h 1721243"/>
              <a:gd name="connsiteX40" fmla="*/ 0 w 1114185"/>
              <a:gd name="connsiteY40" fmla="*/ 20 h 172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14185" h="1721243">
                <a:moveTo>
                  <a:pt x="1114185" y="1721243"/>
                </a:moveTo>
                <a:cubicBezTo>
                  <a:pt x="1058617" y="1699016"/>
                  <a:pt x="1087241" y="1713526"/>
                  <a:pt x="1029660" y="1675139"/>
                </a:cubicBezTo>
                <a:lnTo>
                  <a:pt x="1006608" y="1659771"/>
                </a:lnTo>
                <a:lnTo>
                  <a:pt x="945136" y="1567563"/>
                </a:lnTo>
                <a:lnTo>
                  <a:pt x="914400" y="1521458"/>
                </a:lnTo>
                <a:cubicBezTo>
                  <a:pt x="909277" y="1506090"/>
                  <a:pt x="908018" y="1488833"/>
                  <a:pt x="899032" y="1475354"/>
                </a:cubicBezTo>
                <a:lnTo>
                  <a:pt x="868296" y="1429250"/>
                </a:lnTo>
                <a:cubicBezTo>
                  <a:pt x="863173" y="1421566"/>
                  <a:pt x="855848" y="1414959"/>
                  <a:pt x="852928" y="1406198"/>
                </a:cubicBezTo>
                <a:lnTo>
                  <a:pt x="837560" y="1360094"/>
                </a:lnTo>
                <a:cubicBezTo>
                  <a:pt x="834999" y="1311428"/>
                  <a:pt x="835682" y="1262483"/>
                  <a:pt x="829876" y="1214097"/>
                </a:cubicBezTo>
                <a:cubicBezTo>
                  <a:pt x="820077" y="1132441"/>
                  <a:pt x="810484" y="1202029"/>
                  <a:pt x="783771" y="1121889"/>
                </a:cubicBezTo>
                <a:cubicBezTo>
                  <a:pt x="781210" y="1114205"/>
                  <a:pt x="780580" y="1105576"/>
                  <a:pt x="776087" y="1098837"/>
                </a:cubicBezTo>
                <a:cubicBezTo>
                  <a:pt x="749566" y="1059056"/>
                  <a:pt x="742760" y="1091063"/>
                  <a:pt x="722299" y="1029680"/>
                </a:cubicBezTo>
                <a:cubicBezTo>
                  <a:pt x="694275" y="945609"/>
                  <a:pt x="738969" y="1072950"/>
                  <a:pt x="699247" y="983576"/>
                </a:cubicBezTo>
                <a:cubicBezTo>
                  <a:pt x="669160" y="915880"/>
                  <a:pt x="702902" y="956495"/>
                  <a:pt x="660827" y="914420"/>
                </a:cubicBezTo>
                <a:cubicBezTo>
                  <a:pt x="653476" y="877666"/>
                  <a:pt x="648448" y="836139"/>
                  <a:pt x="622407" y="806843"/>
                </a:cubicBezTo>
                <a:cubicBezTo>
                  <a:pt x="607968" y="790599"/>
                  <a:pt x="591671" y="776107"/>
                  <a:pt x="576303" y="760739"/>
                </a:cubicBezTo>
                <a:cubicBezTo>
                  <a:pt x="558097" y="742533"/>
                  <a:pt x="538889" y="725339"/>
                  <a:pt x="530198" y="699267"/>
                </a:cubicBezTo>
                <a:cubicBezTo>
                  <a:pt x="527637" y="691583"/>
                  <a:pt x="524739" y="684003"/>
                  <a:pt x="522514" y="676215"/>
                </a:cubicBezTo>
                <a:cubicBezTo>
                  <a:pt x="519613" y="666061"/>
                  <a:pt x="518990" y="655186"/>
                  <a:pt x="514830" y="645479"/>
                </a:cubicBezTo>
                <a:cubicBezTo>
                  <a:pt x="503916" y="620012"/>
                  <a:pt x="499345" y="626123"/>
                  <a:pt x="484094" y="607058"/>
                </a:cubicBezTo>
                <a:cubicBezTo>
                  <a:pt x="478325" y="599847"/>
                  <a:pt x="472856" y="592266"/>
                  <a:pt x="468726" y="584006"/>
                </a:cubicBezTo>
                <a:cubicBezTo>
                  <a:pt x="465104" y="576761"/>
                  <a:pt x="464664" y="568199"/>
                  <a:pt x="461042" y="560954"/>
                </a:cubicBezTo>
                <a:cubicBezTo>
                  <a:pt x="456912" y="552694"/>
                  <a:pt x="449425" y="546341"/>
                  <a:pt x="445674" y="537902"/>
                </a:cubicBezTo>
                <a:cubicBezTo>
                  <a:pt x="409097" y="455604"/>
                  <a:pt x="449718" y="520916"/>
                  <a:pt x="414938" y="468746"/>
                </a:cubicBezTo>
                <a:cubicBezTo>
                  <a:pt x="412377" y="458501"/>
                  <a:pt x="411977" y="447456"/>
                  <a:pt x="407254" y="438010"/>
                </a:cubicBezTo>
                <a:cubicBezTo>
                  <a:pt x="371514" y="366530"/>
                  <a:pt x="389964" y="412556"/>
                  <a:pt x="361150" y="376537"/>
                </a:cubicBezTo>
                <a:cubicBezTo>
                  <a:pt x="355381" y="369326"/>
                  <a:pt x="351551" y="360696"/>
                  <a:pt x="345782" y="353485"/>
                </a:cubicBezTo>
                <a:cubicBezTo>
                  <a:pt x="336253" y="341575"/>
                  <a:pt x="320672" y="329404"/>
                  <a:pt x="307361" y="322749"/>
                </a:cubicBezTo>
                <a:cubicBezTo>
                  <a:pt x="300116" y="319127"/>
                  <a:pt x="291993" y="317626"/>
                  <a:pt x="284309" y="315065"/>
                </a:cubicBezTo>
                <a:cubicBezTo>
                  <a:pt x="264419" y="295175"/>
                  <a:pt x="239712" y="273482"/>
                  <a:pt x="230521" y="245909"/>
                </a:cubicBezTo>
                <a:cubicBezTo>
                  <a:pt x="218787" y="210708"/>
                  <a:pt x="227697" y="229337"/>
                  <a:pt x="199785" y="192121"/>
                </a:cubicBezTo>
                <a:cubicBezTo>
                  <a:pt x="180471" y="134180"/>
                  <a:pt x="206524" y="205600"/>
                  <a:pt x="176733" y="146016"/>
                </a:cubicBezTo>
                <a:cubicBezTo>
                  <a:pt x="173111" y="138771"/>
                  <a:pt x="174109" y="129289"/>
                  <a:pt x="169049" y="122964"/>
                </a:cubicBezTo>
                <a:cubicBezTo>
                  <a:pt x="163280" y="115753"/>
                  <a:pt x="153681" y="112719"/>
                  <a:pt x="145997" y="107596"/>
                </a:cubicBezTo>
                <a:cubicBezTo>
                  <a:pt x="140874" y="99912"/>
                  <a:pt x="137840" y="90313"/>
                  <a:pt x="130629" y="84544"/>
                </a:cubicBezTo>
                <a:cubicBezTo>
                  <a:pt x="124304" y="79484"/>
                  <a:pt x="114821" y="80482"/>
                  <a:pt x="107576" y="76860"/>
                </a:cubicBezTo>
                <a:cubicBezTo>
                  <a:pt x="99316" y="72730"/>
                  <a:pt x="92208" y="66615"/>
                  <a:pt x="84524" y="61492"/>
                </a:cubicBezTo>
                <a:cubicBezTo>
                  <a:pt x="40481" y="-4572"/>
                  <a:pt x="99126" y="73173"/>
                  <a:pt x="46104" y="30756"/>
                </a:cubicBezTo>
                <a:cubicBezTo>
                  <a:pt x="38893" y="24987"/>
                  <a:pt x="37947" y="13473"/>
                  <a:pt x="30736" y="7704"/>
                </a:cubicBezTo>
                <a:cubicBezTo>
                  <a:pt x="20119" y="-790"/>
                  <a:pt x="11083" y="20"/>
                  <a:pt x="0" y="20"/>
                </a:cubicBezTo>
              </a:path>
            </a:pathLst>
          </a:custGeom>
          <a:noFill/>
          <a:ln w="66675">
            <a:solidFill>
              <a:schemeClr val="bg1">
                <a:alpha val="61000"/>
              </a:schemeClr>
            </a:solidFill>
          </a:ln>
        </p:spPr>
        <p:txBody>
          <a:bodyPr rtlCol="0" anchor="ctr"/>
          <a:lstStyle/>
          <a:p>
            <a:pPr algn="ctr"/>
            <a:endParaRPr lang="en-US"/>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4055" t="662" r="22171" b="2342"/>
          <a:stretch/>
        </p:blipFill>
        <p:spPr>
          <a:xfrm>
            <a:off x="7196139" y="4951302"/>
            <a:ext cx="298113" cy="304800"/>
          </a:xfrm>
          <a:prstGeom prst="rect">
            <a:avLst/>
          </a:prstGeom>
        </p:spPr>
      </p:pic>
    </p:spTree>
    <p:extLst>
      <p:ext uri="{BB962C8B-B14F-4D97-AF65-F5344CB8AC3E}">
        <p14:creationId xmlns:p14="http://schemas.microsoft.com/office/powerpoint/2010/main" val="620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248400" cy="457200"/>
          </a:xfrm>
        </p:spPr>
        <p:txBody>
          <a:bodyPr>
            <a:noAutofit/>
          </a:bodyPr>
          <a:lstStyle/>
          <a:p>
            <a:r>
              <a:rPr lang="en-US" sz="2400" dirty="0">
                <a:effectLst/>
              </a:rPr>
              <a:t>Seven Metropolitan Statistical Areas Accounted for 70% of Texas’ Population in 2017</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073" t="11709" r="16492" b="16406"/>
          <a:stretch/>
        </p:blipFill>
        <p:spPr>
          <a:xfrm>
            <a:off x="1295400" y="1234440"/>
            <a:ext cx="6553200" cy="5242560"/>
          </a:xfrm>
        </p:spPr>
      </p:pic>
      <p:sp>
        <p:nvSpPr>
          <p:cNvPr id="7" name="TextBox 6"/>
          <p:cNvSpPr txBox="1"/>
          <p:nvPr/>
        </p:nvSpPr>
        <p:spPr>
          <a:xfrm>
            <a:off x="76200" y="6563619"/>
            <a:ext cx="1758815" cy="157287"/>
          </a:xfrm>
          <a:prstGeom prst="rect">
            <a:avLst/>
          </a:prstGeom>
          <a:noFill/>
        </p:spPr>
        <p:txBody>
          <a:bodyPr wrap="none" rtlCol="0">
            <a:spAutoFit/>
          </a:bodyPr>
          <a:lstStyle/>
          <a:p>
            <a:r>
              <a:rPr lang="en-US" sz="422" dirty="0">
                <a:solidFill>
                  <a:schemeClr val="tx1">
                    <a:lumMod val="50000"/>
                    <a:lumOff val="50000"/>
                  </a:schemeClr>
                </a:solidFill>
              </a:rPr>
              <a:t>Source: U.S. Census Bureau, 2017 Vintage Population Estimates</a:t>
            </a:r>
          </a:p>
        </p:txBody>
      </p:sp>
      <p:sp>
        <p:nvSpPr>
          <p:cNvPr id="3" name="Slide Number Placeholder 2"/>
          <p:cNvSpPr>
            <a:spLocks noGrp="1"/>
          </p:cNvSpPr>
          <p:nvPr>
            <p:ph type="sldNum" sz="quarter" idx="4"/>
          </p:nvPr>
        </p:nvSpPr>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319766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a:t>
            </a:r>
            <a:br>
              <a:rPr lang="en-US" sz="2400" dirty="0"/>
            </a:br>
            <a:r>
              <a:rPr lang="en-US" sz="2400" dirty="0"/>
              <a:t>2010 to 2018</a:t>
            </a:r>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8</a:t>
            </a:fld>
            <a:endParaRPr lang="en-US" dirty="0"/>
          </a:p>
        </p:txBody>
      </p:sp>
      <p:sp>
        <p:nvSpPr>
          <p:cNvPr id="3" name="TextBox 2"/>
          <p:cNvSpPr txBox="1"/>
          <p:nvPr/>
        </p:nvSpPr>
        <p:spPr>
          <a:xfrm>
            <a:off x="6320848" y="1219200"/>
            <a:ext cx="2776171" cy="646331"/>
          </a:xfrm>
          <a:prstGeom prst="rect">
            <a:avLst/>
          </a:prstGeom>
          <a:noFill/>
        </p:spPr>
        <p:txBody>
          <a:bodyPr wrap="square" rtlCol="0">
            <a:spAutoFit/>
          </a:bodyPr>
          <a:lstStyle/>
          <a:p>
            <a:r>
              <a:rPr lang="en-US" dirty="0">
                <a:solidFill>
                  <a:schemeClr val="tx1">
                    <a:lumMod val="75000"/>
                    <a:lumOff val="25000"/>
                  </a:schemeClr>
                </a:solidFill>
              </a:rPr>
              <a:t>96 counties lost population over the 8 year period.</a:t>
            </a:r>
          </a:p>
        </p:txBody>
      </p:sp>
      <p:sp>
        <p:nvSpPr>
          <p:cNvPr id="15" name="TextBox 14"/>
          <p:cNvSpPr txBox="1"/>
          <p:nvPr/>
        </p:nvSpPr>
        <p:spPr>
          <a:xfrm>
            <a:off x="6" y="6501769"/>
            <a:ext cx="3089307" cy="246221"/>
          </a:xfrm>
          <a:prstGeom prst="rect">
            <a:avLst/>
          </a:prstGeom>
          <a:noFill/>
        </p:spPr>
        <p:txBody>
          <a:bodyPr wrap="none" rtlCol="0">
            <a:spAutoFit/>
          </a:bodyPr>
          <a:lstStyle/>
          <a:p>
            <a:r>
              <a:rPr lang="en-US" sz="1000" dirty="0">
                <a:solidFill>
                  <a:schemeClr val="tx1">
                    <a:lumMod val="50000"/>
                    <a:lumOff val="50000"/>
                  </a:schemeClr>
                </a:solidFill>
              </a:rPr>
              <a:t>Source: U.S. Census Bureau, 2018 Population Estimates </a:t>
            </a:r>
          </a:p>
        </p:txBody>
      </p:sp>
      <p:pic>
        <p:nvPicPr>
          <p:cNvPr id="5" name="Picture 4"/>
          <p:cNvPicPr>
            <a:picLocks noChangeAspect="1"/>
          </p:cNvPicPr>
          <p:nvPr/>
        </p:nvPicPr>
        <p:blipFill rotWithShape="1">
          <a:blip r:embed="rId3"/>
          <a:srcRect l="5895" t="18679" r="1955" b="15116"/>
          <a:stretch/>
        </p:blipFill>
        <p:spPr>
          <a:xfrm>
            <a:off x="1593000" y="1117630"/>
            <a:ext cx="5958000" cy="5597662"/>
          </a:xfrm>
          <a:prstGeom prst="rect">
            <a:avLst/>
          </a:prstGeom>
        </p:spPr>
      </p:pic>
      <p:pic>
        <p:nvPicPr>
          <p:cNvPr id="6" name="Picture 5"/>
          <p:cNvPicPr>
            <a:picLocks noChangeAspect="1"/>
          </p:cNvPicPr>
          <p:nvPr/>
        </p:nvPicPr>
        <p:blipFill rotWithShape="1">
          <a:blip r:embed="rId4"/>
          <a:srcRect t="26030"/>
          <a:stretch/>
        </p:blipFill>
        <p:spPr>
          <a:xfrm>
            <a:off x="457200" y="5061600"/>
            <a:ext cx="1590698" cy="1294755"/>
          </a:xfrm>
          <a:prstGeom prst="rect">
            <a:avLst/>
          </a:prstGeom>
        </p:spPr>
      </p:pic>
    </p:spTree>
    <p:extLst>
      <p:ext uri="{BB962C8B-B14F-4D97-AF65-F5344CB8AC3E}">
        <p14:creationId xmlns:p14="http://schemas.microsoft.com/office/powerpoint/2010/main" val="159953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0" y="124001"/>
            <a:ext cx="7539616" cy="990600"/>
          </a:xfrm>
        </p:spPr>
        <p:txBody>
          <a:bodyPr>
            <a:noAutofit/>
          </a:bodyPr>
          <a:lstStyle/>
          <a:p>
            <a:r>
              <a:rPr lang="en-US" sz="2400" dirty="0"/>
              <a:t>Estimated Percent Change of the Total Population by County, Texas, 2010 to 2018</a:t>
            </a:r>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9</a:t>
            </a:fld>
            <a:endParaRPr lang="en-US" dirty="0"/>
          </a:p>
        </p:txBody>
      </p:sp>
      <p:sp>
        <p:nvSpPr>
          <p:cNvPr id="15" name="TextBox 14"/>
          <p:cNvSpPr txBox="1"/>
          <p:nvPr/>
        </p:nvSpPr>
        <p:spPr>
          <a:xfrm>
            <a:off x="5" y="6538923"/>
            <a:ext cx="3060453" cy="246221"/>
          </a:xfrm>
          <a:prstGeom prst="rect">
            <a:avLst/>
          </a:prstGeom>
          <a:noFill/>
        </p:spPr>
        <p:txBody>
          <a:bodyPr wrap="none" rtlCol="0">
            <a:spAutoFit/>
          </a:bodyPr>
          <a:lstStyle/>
          <a:p>
            <a:r>
              <a:rPr lang="en-US" sz="1000" dirty="0">
                <a:solidFill>
                  <a:schemeClr val="tx1">
                    <a:lumMod val="50000"/>
                    <a:lumOff val="50000"/>
                  </a:schemeClr>
                </a:solidFill>
              </a:rPr>
              <a:t>Source: U.S. Census Bureau, 2018 Population Estimates </a:t>
            </a:r>
          </a:p>
        </p:txBody>
      </p:sp>
      <p:pic>
        <p:nvPicPr>
          <p:cNvPr id="3" name="Picture 2"/>
          <p:cNvPicPr>
            <a:picLocks noChangeAspect="1"/>
          </p:cNvPicPr>
          <p:nvPr/>
        </p:nvPicPr>
        <p:blipFill rotWithShape="1">
          <a:blip r:embed="rId3"/>
          <a:srcRect l="7048" t="15887" r="898" b="17982"/>
          <a:stretch/>
        </p:blipFill>
        <p:spPr>
          <a:xfrm>
            <a:off x="1663200" y="1196647"/>
            <a:ext cx="5817600" cy="5465386"/>
          </a:xfrm>
          <a:prstGeom prst="rect">
            <a:avLst/>
          </a:prstGeom>
        </p:spPr>
      </p:pic>
      <p:pic>
        <p:nvPicPr>
          <p:cNvPr id="9" name="Picture 8"/>
          <p:cNvPicPr>
            <a:picLocks noChangeAspect="1"/>
          </p:cNvPicPr>
          <p:nvPr/>
        </p:nvPicPr>
        <p:blipFill rotWithShape="1">
          <a:blip r:embed="rId4"/>
          <a:srcRect t="26295" r="62909"/>
          <a:stretch/>
        </p:blipFill>
        <p:spPr>
          <a:xfrm>
            <a:off x="590400" y="4935973"/>
            <a:ext cx="1684800" cy="1479839"/>
          </a:xfrm>
          <a:prstGeom prst="rect">
            <a:avLst/>
          </a:prstGeom>
        </p:spPr>
      </p:pic>
    </p:spTree>
    <p:extLst>
      <p:ext uri="{BB962C8B-B14F-4D97-AF65-F5344CB8AC3E}">
        <p14:creationId xmlns:p14="http://schemas.microsoft.com/office/powerpoint/2010/main" val="169275163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13" ma:contentTypeDescription="Create a new document." ma:contentTypeScope="" ma:versionID="50a7753f872e4cfca2a4b7a9a3400574">
  <xsd:schema xmlns:xsd="http://www.w3.org/2001/XMLSchema" xmlns:xs="http://www.w3.org/2001/XMLSchema" xmlns:p="http://schemas.microsoft.com/office/2006/metadata/properties" xmlns:ns3="8865c3b5-672f-488d-b474-fd2e6972fa66" xmlns:ns4="122656c6-b205-4b62-909d-389f9e348b2b" targetNamespace="http://schemas.microsoft.com/office/2006/metadata/properties" ma:root="true" ma:fieldsID="763b770c41b169756f268df9f9434cd4" ns3:_="" ns4:_="">
    <xsd:import namespace="8865c3b5-672f-488d-b474-fd2e6972fa66"/>
    <xsd:import namespace="122656c6-b205-4b62-909d-389f9e348b2b"/>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65c3b5-672f-488d-b474-fd2e6972fa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2656c6-b205-4b62-909d-389f9e348b2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DF9B3E-9F59-4083-A4E2-39EBE4E27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65c3b5-672f-488d-b474-fd2e6972fa66"/>
    <ds:schemaRef ds:uri="122656c6-b205-4b62-909d-389f9e348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327827-ADB5-4A53-A1D5-C733F4954327}">
  <ds:schemaRefs>
    <ds:schemaRef ds:uri="http://purl.org/dc/terms/"/>
    <ds:schemaRef ds:uri="8865c3b5-672f-488d-b474-fd2e6972fa66"/>
    <ds:schemaRef ds:uri="http://schemas.microsoft.com/office/2006/documentManagement/types"/>
    <ds:schemaRef ds:uri="http://schemas.microsoft.com/office/infopath/2007/PartnerControls"/>
    <ds:schemaRef ds:uri="http://purl.org/dc/elements/1.1/"/>
    <ds:schemaRef ds:uri="http://schemas.microsoft.com/office/2006/metadata/properties"/>
    <ds:schemaRef ds:uri="122656c6-b205-4b62-909d-389f9e348b2b"/>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25689</TotalTime>
  <Words>2054</Words>
  <Application>Microsoft Office PowerPoint</Application>
  <PresentationFormat>On-screen Show (4:3)</PresentationFormat>
  <Paragraphs>466</Paragraphs>
  <Slides>25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ＭＳ Ｐゴシック</vt:lpstr>
      <vt:lpstr>Arial</vt:lpstr>
      <vt:lpstr>Calibri</vt:lpstr>
      <vt:lpstr>Calibri Light</vt:lpstr>
      <vt:lpstr>Times New Roman</vt:lpstr>
      <vt:lpstr>1_Office Theme</vt:lpstr>
      <vt:lpstr>Demographic Characteristics and Trends in Texas and Redistricting</vt:lpstr>
      <vt:lpstr>CENSUS 2020</vt:lpstr>
      <vt:lpstr>Population Growth and Projected Congressional Seats  of Select States</vt:lpstr>
      <vt:lpstr>Linear Forecast of Census Bureau Population Estimates 2010-2018 and TDC Population Projections</vt:lpstr>
      <vt:lpstr>PowerPoint Presentation</vt:lpstr>
      <vt:lpstr>Total Estimated Population by County, Texas, 2018</vt:lpstr>
      <vt:lpstr>Seven Metropolitan Statistical Areas Accounted for 70% of Texas’ Population in 2017</vt:lpstr>
      <vt:lpstr>Estimated Population Change, Texas Counties,  2010 to 2018</vt:lpstr>
      <vt:lpstr>Estimated Percent Change of the Total Population by County, Texas, 2010 to 2018</vt:lpstr>
      <vt:lpstr>PowerPoint Presentation</vt:lpstr>
      <vt:lpstr>Top Counties for Percent Growth* in Texas, 2017-2018</vt:lpstr>
      <vt:lpstr>PowerPoint Presentation</vt:lpstr>
      <vt:lpstr>PowerPoint Presentation</vt:lpstr>
      <vt:lpstr>Population Density for Census Tracts, Texas, 2016</vt:lpstr>
      <vt:lpstr>2010 census tracks (blue/purple) and proposed census track splits (red) for 2020, north Metroplex Area</vt:lpstr>
      <vt:lpstr>2010 census tracks (blue/purple) and proposed census track splits (red) for 2020, west Texas</vt:lpstr>
      <vt:lpstr>PowerPoint Presentation</vt:lpstr>
      <vt:lpstr>Percent of the population that is Asian, Texas Census Tracts, 2013-2017</vt:lpstr>
      <vt:lpstr>Percent of the population that is Hispanic, Texas Census Tracts, 2013-2017</vt:lpstr>
      <vt:lpstr>Percent of the population that is Hispanic, Texas Census Tracts, San Antonio/Austin, 2013-2017</vt:lpstr>
      <vt:lpstr>Percent of the population that is Black, Texas Census Tracts, 2013-2017</vt:lpstr>
      <vt:lpstr>Percent of the population age 18 and older who are foreign-born, non-citizens, Texas Counties, 2013-2017</vt:lpstr>
      <vt:lpstr>PowerPoint Presentation</vt:lpstr>
      <vt:lpstr>Percent of the population age 18 and older who are foreign-born, non-citizens, Texas Census Tracts, 2013-2017</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Sean Opperman</cp:lastModifiedBy>
  <cp:revision>698</cp:revision>
  <cp:lastPrinted>2018-11-13T22:49:00Z</cp:lastPrinted>
  <dcterms:created xsi:type="dcterms:W3CDTF">2010-01-22T14:36:29Z</dcterms:created>
  <dcterms:modified xsi:type="dcterms:W3CDTF">2019-10-22T17:45:46Z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